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76"/>
  </p:notesMasterIdLst>
  <p:handoutMasterIdLst>
    <p:handoutMasterId r:id="rId77"/>
  </p:handoutMasterIdLst>
  <p:sldIdLst>
    <p:sldId id="318" r:id="rId2"/>
    <p:sldId id="320" r:id="rId3"/>
    <p:sldId id="319" r:id="rId4"/>
    <p:sldId id="321" r:id="rId5"/>
    <p:sldId id="266" r:id="rId6"/>
    <p:sldId id="291" r:id="rId7"/>
    <p:sldId id="295" r:id="rId8"/>
    <p:sldId id="297" r:id="rId9"/>
    <p:sldId id="267" r:id="rId10"/>
    <p:sldId id="275" r:id="rId11"/>
    <p:sldId id="296" r:id="rId12"/>
    <p:sldId id="270" r:id="rId13"/>
    <p:sldId id="269" r:id="rId14"/>
    <p:sldId id="273" r:id="rId15"/>
    <p:sldId id="271" r:id="rId16"/>
    <p:sldId id="299" r:id="rId17"/>
    <p:sldId id="298" r:id="rId18"/>
    <p:sldId id="293" r:id="rId19"/>
    <p:sldId id="300" r:id="rId20"/>
    <p:sldId id="301" r:id="rId21"/>
    <p:sldId id="308" r:id="rId22"/>
    <p:sldId id="302" r:id="rId23"/>
    <p:sldId id="303" r:id="rId24"/>
    <p:sldId id="312" r:id="rId25"/>
    <p:sldId id="309" r:id="rId26"/>
    <p:sldId id="310" r:id="rId27"/>
    <p:sldId id="311" r:id="rId28"/>
    <p:sldId id="304" r:id="rId29"/>
    <p:sldId id="257" r:id="rId30"/>
    <p:sldId id="258" r:id="rId31"/>
    <p:sldId id="305" r:id="rId32"/>
    <p:sldId id="306" r:id="rId33"/>
    <p:sldId id="307" r:id="rId34"/>
    <p:sldId id="259" r:id="rId35"/>
    <p:sldId id="260" r:id="rId36"/>
    <p:sldId id="313" r:id="rId37"/>
    <p:sldId id="314" r:id="rId38"/>
    <p:sldId id="288" r:id="rId39"/>
    <p:sldId id="290" r:id="rId40"/>
    <p:sldId id="282" r:id="rId41"/>
    <p:sldId id="283" r:id="rId42"/>
    <p:sldId id="276" r:id="rId43"/>
    <p:sldId id="279" r:id="rId44"/>
    <p:sldId id="278" r:id="rId45"/>
    <p:sldId id="277" r:id="rId46"/>
    <p:sldId id="280" r:id="rId47"/>
    <p:sldId id="286" r:id="rId48"/>
    <p:sldId id="284" r:id="rId49"/>
    <p:sldId id="287" r:id="rId50"/>
    <p:sldId id="285" r:id="rId51"/>
    <p:sldId id="316" r:id="rId52"/>
    <p:sldId id="324" r:id="rId53"/>
    <p:sldId id="315" r:id="rId54"/>
    <p:sldId id="322" r:id="rId55"/>
    <p:sldId id="340" r:id="rId56"/>
    <p:sldId id="341" r:id="rId57"/>
    <p:sldId id="323" r:id="rId58"/>
    <p:sldId id="281" r:id="rId59"/>
    <p:sldId id="335" r:id="rId60"/>
    <p:sldId id="334" r:id="rId61"/>
    <p:sldId id="333" r:id="rId62"/>
    <p:sldId id="332" r:id="rId63"/>
    <p:sldId id="331" r:id="rId64"/>
    <p:sldId id="330" r:id="rId65"/>
    <p:sldId id="329" r:id="rId66"/>
    <p:sldId id="328" r:id="rId67"/>
    <p:sldId id="326" r:id="rId68"/>
    <p:sldId id="327" r:id="rId69"/>
    <p:sldId id="325" r:id="rId70"/>
    <p:sldId id="339" r:id="rId71"/>
    <p:sldId id="338" r:id="rId72"/>
    <p:sldId id="337" r:id="rId73"/>
    <p:sldId id="336" r:id="rId74"/>
    <p:sldId id="317" r:id="rId75"/>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957" autoAdjust="0"/>
    <p:restoredTop sz="94660"/>
  </p:normalViewPr>
  <p:slideViewPr>
    <p:cSldViewPr snapToGrid="0">
      <p:cViewPr varScale="1">
        <p:scale>
          <a:sx n="85" d="100"/>
          <a:sy n="85" d="100"/>
        </p:scale>
        <p:origin x="672" y="78"/>
      </p:cViewPr>
      <p:guideLst/>
    </p:cSldViewPr>
  </p:slideViewPr>
  <p:notesTextViewPr>
    <p:cViewPr>
      <p:scale>
        <a:sx n="1" d="1"/>
        <a:sy n="1" d="1"/>
      </p:scale>
      <p:origin x="0" y="0"/>
    </p:cViewPr>
  </p:notesTextViewPr>
  <p:sorterViewPr>
    <p:cViewPr varScale="1">
      <p:scale>
        <a:sx n="1" d="1"/>
        <a:sy n="1" d="1"/>
      </p:scale>
      <p:origin x="0" y="-2507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A8FB1A8F-1891-4699-942A-835E0ABC80EE}" type="datetimeFigureOut">
              <a:rPr lang="en-US" smtClean="0"/>
              <a:t>9/26/2017</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DA344FA-F0D0-436C-93F2-E8C2D96AA5B8}" type="slidenum">
              <a:rPr lang="en-US" smtClean="0"/>
              <a:t>‹#›</a:t>
            </a:fld>
            <a:endParaRPr lang="en-US"/>
          </a:p>
        </p:txBody>
      </p:sp>
    </p:spTree>
    <p:extLst>
      <p:ext uri="{BB962C8B-B14F-4D97-AF65-F5344CB8AC3E}">
        <p14:creationId xmlns:p14="http://schemas.microsoft.com/office/powerpoint/2010/main" val="1822827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C237C41-CA6E-439A-850B-6D2B5919A0CE}" type="datetimeFigureOut">
              <a:rPr lang="en-US" smtClean="0"/>
              <a:t>9/26/2017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B36A843-DBF4-431A-A6AF-439D550E2078}" type="slidenum">
              <a:rPr lang="en-US" smtClean="0"/>
              <a:t>‹#›</a:t>
            </a:fld>
            <a:endParaRPr lang="en-US"/>
          </a:p>
        </p:txBody>
      </p:sp>
    </p:spTree>
    <p:extLst>
      <p:ext uri="{BB962C8B-B14F-4D97-AF65-F5344CB8AC3E}">
        <p14:creationId xmlns:p14="http://schemas.microsoft.com/office/powerpoint/2010/main" val="3226887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435D61AC-AF60-4DAF-993D-3C08798C9D69}" type="slidenum">
              <a:rPr lang="en-US" altLang="en-US"/>
              <a:pPr/>
              <a:t>12</a:t>
            </a:fld>
            <a:endParaRPr lang="en-US" altLang="en-US"/>
          </a:p>
        </p:txBody>
      </p:sp>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60732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889BEC1-929D-4A45-BDE6-55989C2159E2}" type="slidenum">
              <a:rPr lang="en-US" altLang="en-US"/>
              <a:pPr/>
              <a:t>14</a:t>
            </a:fld>
            <a:endParaRPr lang="en-US" alt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06419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2332655"/>
      </p:ext>
    </p:extLst>
  </p:cSld>
  <p:clrMapOvr>
    <a:masterClrMapping/>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6006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3670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562582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003160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1179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18943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566819565"/>
      </p:ext>
    </p:extLst>
  </p:cSld>
  <p:clrMapOvr>
    <a:masterClrMapping/>
  </p:clrMapOvr>
  <p:transition>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8628817"/>
      </p:ext>
    </p:extLst>
  </p:cSld>
  <p:clrMapOvr>
    <a:masterClrMapping/>
  </p:clrMapOvr>
  <p:transition>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6400" y="193676"/>
            <a:ext cx="11176000" cy="7207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6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48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13938739"/>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8590855"/>
      </p:ext>
    </p:extLst>
  </p:cSld>
  <p:clrMapOvr>
    <a:masterClrMapping/>
  </p:clrMapOvr>
  <p:transition>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6255269"/>
      </p:ext>
    </p:extLst>
  </p:cSld>
  <p:clrMapOvr>
    <a:masterClrMapping/>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042973342"/>
      </p:ext>
    </p:extLst>
  </p:cSld>
  <p:clrMapOvr>
    <a:masterClrMapping/>
  </p:clrMapOvr>
  <p:transition>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59109900"/>
      </p:ext>
    </p:extLst>
  </p:cSld>
  <p:clrMapOvr>
    <a:masterClrMapping/>
  </p:clrMapOvr>
  <p:transition>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80694222"/>
      </p:ext>
    </p:extLst>
  </p:cSld>
  <p:clrMapOvr>
    <a:masterClrMapping/>
  </p:clrMapOvr>
  <p:transition>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1275547"/>
      </p:ext>
    </p:extLst>
  </p:cSld>
  <p:clrMapOvr>
    <a:masterClrMapping/>
  </p:clrMapOvr>
  <p:transition>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42A54C80-263E-416B-A8E0-580EDEADCBDC}" type="datetimeFigureOut">
              <a:rPr lang="en-US" smtClean="0"/>
              <a:t>9/26/2017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477263856"/>
      </p:ext>
    </p:extLst>
  </p:cSld>
  <p:clrMapOvr>
    <a:masterClrMapping/>
  </p:clrMapOvr>
  <p:transition>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3428411"/>
      </p:ext>
    </p:extLst>
  </p:cSld>
  <p:clrMapOvr>
    <a:masterClrMapping/>
  </p:clrMapOvr>
  <p:transition>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9/26/2017</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62073985"/>
      </p:ext>
    </p:extLst>
  </p:cSld>
  <p:clrMap bg1="dk1" tx1="lt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ssolv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dissolve">
                                      <p:cBhvr>
                                        <p:cTn id="18" dur="500"/>
                                        <p:tgtEl>
                                          <p:spTgt spid="3">
                                            <p:txEl>
                                              <p:pRg st="1" end="1"/>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dissolve">
                                      <p:cBhvr>
                                        <p:cTn id="21" dur="500"/>
                                        <p:tgtEl>
                                          <p:spTgt spid="3">
                                            <p:txEl>
                                              <p:pRg st="2" end="2"/>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ssolve">
                                      <p:cBhvr>
                                        <p:cTn id="24" dur="500"/>
                                        <p:tgtEl>
                                          <p:spTgt spid="3">
                                            <p:txEl>
                                              <p:pRg st="3" end="3"/>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bldLvl="5" autoUpdateAnimBg="0"/>
    </p:bldLst>
  </p:timing>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9.png"/><Relationship Id="rId4" Type="http://schemas.openxmlformats.org/officeDocument/2006/relationships/slide" Target="slide30.xml"/><Relationship Id="rId9" Type="http://schemas.openxmlformats.org/officeDocument/2006/relationships/image" Target="../media/image9.wmf"/></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1.wmf"/><Relationship Id="rId7" Type="http://schemas.openxmlformats.org/officeDocument/2006/relationships/slide" Target="slide30.xml"/><Relationship Id="rId12" Type="http://schemas.openxmlformats.org/officeDocument/2006/relationships/image" Target="../media/image9.wmf"/><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1.png"/><Relationship Id="rId11" Type="http://schemas.openxmlformats.org/officeDocument/2006/relationships/image" Target="../media/image8.wmf"/><Relationship Id="rId5" Type="http://schemas.openxmlformats.org/officeDocument/2006/relationships/image" Target="../media/image23.wmf"/><Relationship Id="rId10" Type="http://schemas.openxmlformats.org/officeDocument/2006/relationships/image" Target="../media/image10.png"/><Relationship Id="rId4" Type="http://schemas.openxmlformats.org/officeDocument/2006/relationships/image" Target="../media/image22.wmf"/><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slide" Target="slide30.xml"/><Relationship Id="rId7" Type="http://schemas.openxmlformats.org/officeDocument/2006/relationships/image" Target="../media/image8.wm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13.png"/><Relationship Id="rId10" Type="http://schemas.openxmlformats.org/officeDocument/2006/relationships/image" Target="../media/image25.png"/><Relationship Id="rId4" Type="http://schemas.openxmlformats.org/officeDocument/2006/relationships/image" Target="../media/image12.png"/><Relationship Id="rId9"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slide" Target="slide30.xml"/><Relationship Id="rId7" Type="http://schemas.openxmlformats.org/officeDocument/2006/relationships/image" Target="../media/image8.wm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13.png"/><Relationship Id="rId10" Type="http://schemas.openxmlformats.org/officeDocument/2006/relationships/image" Target="../media/image29.png"/><Relationship Id="rId4" Type="http://schemas.openxmlformats.org/officeDocument/2006/relationships/image" Target="../media/image12.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https://www.youtube.com/embed/ewPNugIqCU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34.wmf"/><Relationship Id="rId7" Type="http://schemas.openxmlformats.org/officeDocument/2006/relationships/image" Target="../media/image11.png"/><Relationship Id="rId2" Type="http://schemas.openxmlformats.org/officeDocument/2006/relationships/image" Target="../media/image33.wmf"/><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35.png"/><Relationship Id="rId5" Type="http://schemas.openxmlformats.org/officeDocument/2006/relationships/image" Target="../media/image9.wmf"/><Relationship Id="rId10" Type="http://schemas.openxmlformats.org/officeDocument/2006/relationships/image" Target="../media/image13.png"/><Relationship Id="rId4" Type="http://schemas.openxmlformats.org/officeDocument/2006/relationships/image" Target="../media/image8.wm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10" Type="http://schemas.openxmlformats.org/officeDocument/2006/relationships/image" Target="../media/image43.png"/><Relationship Id="rId4" Type="http://schemas.openxmlformats.org/officeDocument/2006/relationships/image" Target="../media/image10.png"/><Relationship Id="rId9" Type="http://schemas.openxmlformats.org/officeDocument/2006/relationships/image" Target="../media/image42.png"/></Relationships>
</file>

<file path=ppt/slides/_rels/slide3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18.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4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nearpod.com/"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10" Type="http://schemas.openxmlformats.org/officeDocument/2006/relationships/image" Target="../media/image47.png"/><Relationship Id="rId4" Type="http://schemas.openxmlformats.org/officeDocument/2006/relationships/image" Target="../media/image10.png"/><Relationship Id="rId9" Type="http://schemas.openxmlformats.org/officeDocument/2006/relationships/image" Target="../media/image46.png"/></Relationships>
</file>

<file path=ppt/slides/_rels/slide3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wsj.com/podcasts/what-a-1010-minimum-wage-could-do-to-jobs/5F5376B6-9341-4470-9E5C-1870C3C9AA5E.html"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62.png"/></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wmf"/><Relationship Id="rId7" Type="http://schemas.openxmlformats.org/officeDocument/2006/relationships/image" Target="../media/image12.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3"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9.18</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436900" y="1670388"/>
            <a:ext cx="10938934" cy="4585871"/>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a:t>
            </a: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What does the Law of Supply say according to Mr. Clifford?</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How many shifters of supply are there?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What are two ways that the government can shift the supply curve?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What is it called when quantity demand equals quantity supplied?</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When the demand is greater than supply what happens?</a:t>
            </a:r>
            <a:endParaRPr kumimoji="0" lang="en-US" sz="32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5 questions below. Thanks.</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849670236"/>
      </p:ext>
    </p:extLst>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5523" y="1162784"/>
            <a:ext cx="6417141" cy="923330"/>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Essential Question</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6" name="Rectangle 5"/>
          <p:cNvSpPr/>
          <p:nvPr/>
        </p:nvSpPr>
        <p:spPr>
          <a:xfrm>
            <a:off x="221245" y="2334469"/>
            <a:ext cx="6351419" cy="1569660"/>
          </a:xfrm>
          <a:prstGeom prst="rect">
            <a:avLst/>
          </a:prstGeom>
          <a:noFill/>
        </p:spPr>
        <p:txBody>
          <a:bodyPr wrap="none" lIns="91440" tIns="45720" rIns="91440" bIns="45720">
            <a:spAutoFit/>
          </a:bodyPr>
          <a:lstStyle/>
          <a:p>
            <a:r>
              <a:rPr lang="en-US" sz="48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What is the law of </a:t>
            </a:r>
          </a:p>
          <a:p>
            <a:r>
              <a:rPr lang="en-US" sz="48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supply and demand?</a:t>
            </a:r>
            <a:endParaRPr lang="en-US" sz="4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7" name="Picture 6"/>
          <p:cNvPicPr>
            <a:picLocks noChangeAspect="1"/>
          </p:cNvPicPr>
          <p:nvPr/>
        </p:nvPicPr>
        <p:blipFill>
          <a:blip r:embed="rId9"/>
          <a:stretch>
            <a:fillRect/>
          </a:stretch>
        </p:blipFill>
        <p:spPr>
          <a:xfrm>
            <a:off x="7609593" y="1072445"/>
            <a:ext cx="4322763" cy="4718756"/>
          </a:xfrm>
          <a:prstGeom prst="rect">
            <a:avLst/>
          </a:prstGeom>
        </p:spPr>
      </p:pic>
    </p:spTree>
    <p:extLst>
      <p:ext uri="{BB962C8B-B14F-4D97-AF65-F5344CB8AC3E}">
        <p14:creationId xmlns:p14="http://schemas.microsoft.com/office/powerpoint/2010/main" val="103347034"/>
      </p:ext>
    </p:extLst>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623768" y="0"/>
            <a:ext cx="10936861" cy="6858000"/>
          </a:xfrm>
          <a:prstGeom prst="rect">
            <a:avLst/>
          </a:prstGeom>
        </p:spPr>
      </p:pic>
    </p:spTree>
    <p:extLst>
      <p:ext uri="{BB962C8B-B14F-4D97-AF65-F5344CB8AC3E}">
        <p14:creationId xmlns:p14="http://schemas.microsoft.com/office/powerpoint/2010/main" val="3696702716"/>
      </p:ext>
    </p:extLst>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24" name="Text Box 4"/>
          <p:cNvSpPr txBox="1">
            <a:spLocks noChangeArrowheads="1"/>
          </p:cNvSpPr>
          <p:nvPr/>
        </p:nvSpPr>
        <p:spPr bwMode="auto">
          <a:xfrm>
            <a:off x="52069" y="1114062"/>
            <a:ext cx="10043160" cy="1292662"/>
          </a:xfrm>
          <a:prstGeom prst="rect">
            <a:avLst/>
          </a:prstGeom>
          <a:noFill/>
          <a:ln>
            <a:noFill/>
          </a:ln>
          <a:effectLst/>
          <a:extLst>
            <a:ext uri="{909E8E84-426E-40DD-AFC4-6F175D3DCCD1}">
              <a14:hiddenFill xmlns:a14="http://schemas.microsoft.com/office/drawing/2010/main">
                <a:solidFill>
                  <a:srgbClr val="98C2F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0" tIns="91440" rIns="457200" bIns="91440" anchor="ctr">
            <a:spAutoFit/>
          </a:bodyPr>
          <a:lstStyle/>
          <a:p>
            <a:pPr algn="ctr">
              <a:spcBef>
                <a:spcPct val="50000"/>
              </a:spcBef>
              <a:buFontTx/>
              <a:buNone/>
            </a:pPr>
            <a:r>
              <a:rPr lang="en-US" altLang="en-US" sz="2400" b="1" dirty="0"/>
              <a:t>The </a:t>
            </a:r>
            <a:r>
              <a:rPr lang="en-US" altLang="en-US" sz="2400" b="1" dirty="0">
                <a:solidFill>
                  <a:schemeClr val="accent2"/>
                </a:solidFill>
              </a:rPr>
              <a:t>law of demand</a:t>
            </a:r>
            <a:r>
              <a:rPr lang="en-US" altLang="en-US" sz="2400" b="1" dirty="0"/>
              <a:t> states that consumers buy more </a:t>
            </a:r>
            <a:br>
              <a:rPr lang="en-US" altLang="en-US" sz="2400" b="1" dirty="0"/>
            </a:br>
            <a:r>
              <a:rPr lang="en-US" altLang="en-US" sz="2400" b="1" dirty="0"/>
              <a:t>of a good when its price decreases and less </a:t>
            </a:r>
            <a:br>
              <a:rPr lang="en-US" altLang="en-US" sz="2400" b="1" dirty="0"/>
            </a:br>
            <a:r>
              <a:rPr lang="en-US" altLang="en-US" sz="2400" b="1" dirty="0"/>
              <a:t>when its price increases.</a:t>
            </a:r>
          </a:p>
        </p:txBody>
      </p:sp>
      <p:sp>
        <p:nvSpPr>
          <p:cNvPr id="389136" name="Rectangle 16"/>
          <p:cNvSpPr>
            <a:spLocks noGrp="1" noChangeArrowheads="1"/>
          </p:cNvSpPr>
          <p:nvPr>
            <p:ph type="title"/>
          </p:nvPr>
        </p:nvSpPr>
        <p:spPr>
          <a:xfrm>
            <a:off x="371288" y="296322"/>
            <a:ext cx="9404723" cy="1400530"/>
          </a:xfrm>
        </p:spPr>
        <p:txBody>
          <a:bodyPr/>
          <a:lstStyle/>
          <a:p>
            <a:r>
              <a:rPr lang="en-US" altLang="en-US"/>
              <a:t>What Is the Law of Demand?</a:t>
            </a:r>
          </a:p>
        </p:txBody>
      </p:sp>
      <p:sp>
        <p:nvSpPr>
          <p:cNvPr id="389137" name="Rectangle 17"/>
          <p:cNvSpPr>
            <a:spLocks noGrp="1" noChangeArrowheads="1"/>
          </p:cNvSpPr>
          <p:nvPr>
            <p:ph idx="1"/>
          </p:nvPr>
        </p:nvSpPr>
        <p:spPr>
          <a:xfrm>
            <a:off x="470263" y="2685869"/>
            <a:ext cx="9405257" cy="1895475"/>
          </a:xfrm>
        </p:spPr>
        <p:txBody>
          <a:bodyPr>
            <a:normAutofit fontScale="85000" lnSpcReduction="20000"/>
          </a:bodyPr>
          <a:lstStyle/>
          <a:p>
            <a:r>
              <a:rPr lang="en-US" altLang="en-US" sz="3200" u="sng" dirty="0"/>
              <a:t>The law of demand is the result of two separate behavior patterns that overlap, the substitution effect and the income effect. </a:t>
            </a:r>
          </a:p>
          <a:p>
            <a:r>
              <a:rPr lang="en-US" altLang="en-US" sz="2800" dirty="0"/>
              <a:t>These two effects describe different ways that a consumer can change his or her spending patterns for other goods.</a:t>
            </a:r>
          </a:p>
        </p:txBody>
      </p:sp>
      <p:pic>
        <p:nvPicPr>
          <p:cNvPr id="38913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39" name="Picture 19">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40" name="Picture 20">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41" name="Picture 21">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42" name="Picture 22">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43" name="Picture 23">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371288" y="4860489"/>
            <a:ext cx="11461612" cy="1822886"/>
          </a:xfrm>
          <a:prstGeom prst="rect">
            <a:avLst/>
          </a:prstGeom>
        </p:spPr>
      </p:pic>
    </p:spTree>
    <p:extLst>
      <p:ext uri="{BB962C8B-B14F-4D97-AF65-F5344CB8AC3E}">
        <p14:creationId xmlns:p14="http://schemas.microsoft.com/office/powerpoint/2010/main" val="121647713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89136"/>
                                        </p:tgtEl>
                                        <p:attrNameLst>
                                          <p:attrName>style.visibility</p:attrName>
                                        </p:attrNameLst>
                                      </p:cBhvr>
                                      <p:to>
                                        <p:strVal val="visible"/>
                                      </p:to>
                                    </p:set>
                                    <p:anim calcmode="lin" valueType="num">
                                      <p:cBhvr additive="base">
                                        <p:cTn id="7" dur="500" fill="hold"/>
                                        <p:tgtEl>
                                          <p:spTgt spid="389136"/>
                                        </p:tgtEl>
                                        <p:attrNameLst>
                                          <p:attrName>ppt_x</p:attrName>
                                        </p:attrNameLst>
                                      </p:cBhvr>
                                      <p:tavLst>
                                        <p:tav tm="0">
                                          <p:val>
                                            <p:strVal val="#ppt_x"/>
                                          </p:val>
                                        </p:tav>
                                        <p:tav tm="100000">
                                          <p:val>
                                            <p:strVal val="#ppt_x"/>
                                          </p:val>
                                        </p:tav>
                                      </p:tavLst>
                                    </p:anim>
                                    <p:anim calcmode="lin" valueType="num">
                                      <p:cBhvr additive="base">
                                        <p:cTn id="8" dur="500" fill="hold"/>
                                        <p:tgtEl>
                                          <p:spTgt spid="38913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389124"/>
                                        </p:tgtEl>
                                        <p:attrNameLst>
                                          <p:attrName>style.visibility</p:attrName>
                                        </p:attrNameLst>
                                      </p:cBhvr>
                                      <p:to>
                                        <p:strVal val="visible"/>
                                      </p:to>
                                    </p:set>
                                    <p:anim calcmode="lin" valueType="num">
                                      <p:cBhvr>
                                        <p:cTn id="13" dur="500" fill="hold"/>
                                        <p:tgtEl>
                                          <p:spTgt spid="389124"/>
                                        </p:tgtEl>
                                        <p:attrNameLst>
                                          <p:attrName>ppt_w</p:attrName>
                                        </p:attrNameLst>
                                      </p:cBhvr>
                                      <p:tavLst>
                                        <p:tav tm="0">
                                          <p:val>
                                            <p:strVal val="2/3*#ppt_w"/>
                                          </p:val>
                                        </p:tav>
                                        <p:tav tm="100000">
                                          <p:val>
                                            <p:strVal val="#ppt_w"/>
                                          </p:val>
                                        </p:tav>
                                      </p:tavLst>
                                    </p:anim>
                                    <p:anim calcmode="lin" valueType="num">
                                      <p:cBhvr>
                                        <p:cTn id="14" dur="500" fill="hold"/>
                                        <p:tgtEl>
                                          <p:spTgt spid="389124"/>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89137">
                                            <p:txEl>
                                              <p:pRg st="0" end="0"/>
                                            </p:txEl>
                                          </p:spTgt>
                                        </p:tgtEl>
                                        <p:attrNameLst>
                                          <p:attrName>style.visibility</p:attrName>
                                        </p:attrNameLst>
                                      </p:cBhvr>
                                      <p:to>
                                        <p:strVal val="visible"/>
                                      </p:to>
                                    </p:set>
                                    <p:animEffect transition="in" filter="dissolve">
                                      <p:cBhvr>
                                        <p:cTn id="19" dur="500"/>
                                        <p:tgtEl>
                                          <p:spTgt spid="389137">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89137">
                                            <p:txEl>
                                              <p:pRg st="1" end="1"/>
                                            </p:txEl>
                                          </p:spTgt>
                                        </p:tgtEl>
                                        <p:attrNameLst>
                                          <p:attrName>style.visibility</p:attrName>
                                        </p:attrNameLst>
                                      </p:cBhvr>
                                      <p:to>
                                        <p:strVal val="visible"/>
                                      </p:to>
                                    </p:set>
                                    <p:animEffect transition="in" filter="dissolve">
                                      <p:cBhvr>
                                        <p:cTn id="24" dur="500"/>
                                        <p:tgtEl>
                                          <p:spTgt spid="3891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4" grpId="0" autoUpdateAnimBg="0"/>
      <p:bldP spid="389136" grpId="0" autoUpdateAnimBg="0"/>
      <p:bldP spid="389137" grpId="0" build="p" bldLvl="2"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dirty="0"/>
          </a:p>
        </p:txBody>
      </p:sp>
      <p:sp>
        <p:nvSpPr>
          <p:cNvPr id="4" name="Content Placeholder 3"/>
          <p:cNvSpPr>
            <a:spLocks noGrp="1"/>
          </p:cNvSpPr>
          <p:nvPr>
            <p:ph sz="half" idx="2"/>
          </p:nvPr>
        </p:nvSpPr>
        <p:spPr/>
        <p:txBody>
          <a:bodyPr/>
          <a:lstStyle/>
          <a:p>
            <a:endParaRPr lang="en-US"/>
          </a:p>
        </p:txBody>
      </p:sp>
      <p:pic>
        <p:nvPicPr>
          <p:cNvPr id="6" name="Picture 5"/>
          <p:cNvPicPr>
            <a:picLocks noChangeAspect="1"/>
          </p:cNvPicPr>
          <p:nvPr/>
        </p:nvPicPr>
        <p:blipFill>
          <a:blip r:embed="rId2"/>
          <a:stretch>
            <a:fillRect/>
          </a:stretch>
        </p:blipFill>
        <p:spPr>
          <a:xfrm>
            <a:off x="0" y="49968"/>
            <a:ext cx="12191999" cy="6758064"/>
          </a:xfrm>
          <a:prstGeom prst="rect">
            <a:avLst/>
          </a:prstGeom>
        </p:spPr>
      </p:pic>
    </p:spTree>
    <p:extLst>
      <p:ext uri="{BB962C8B-B14F-4D97-AF65-F5344CB8AC3E}">
        <p14:creationId xmlns:p14="http://schemas.microsoft.com/office/powerpoint/2010/main" val="4221092352"/>
      </p:ext>
    </p:extLst>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2254" name="Group 62"/>
          <p:cNvGrpSpPr>
            <a:grpSpLocks/>
          </p:cNvGrpSpPr>
          <p:nvPr/>
        </p:nvGrpSpPr>
        <p:grpSpPr bwMode="auto">
          <a:xfrm>
            <a:off x="5705475" y="914400"/>
            <a:ext cx="4986338" cy="5181600"/>
            <a:chOff x="2688" y="432"/>
            <a:chExt cx="3141" cy="3264"/>
          </a:xfrm>
        </p:grpSpPr>
        <p:pic>
          <p:nvPicPr>
            <p:cNvPr id="392216" name="Picture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8" y="432"/>
              <a:ext cx="3141" cy="3264"/>
            </a:xfrm>
            <a:prstGeom prst="rect">
              <a:avLst/>
            </a:prstGeom>
            <a:noFill/>
            <a:extLst>
              <a:ext uri="{909E8E84-426E-40DD-AFC4-6F175D3DCCD1}">
                <a14:hiddenFill xmlns:a14="http://schemas.microsoft.com/office/drawing/2010/main">
                  <a:solidFill>
                    <a:srgbClr val="FFFFFF"/>
                  </a:solidFill>
                </a14:hiddenFill>
              </a:ext>
            </a:extLst>
          </p:spPr>
        </p:pic>
        <p:sp>
          <p:nvSpPr>
            <p:cNvPr id="392217" name="Text Box 25"/>
            <p:cNvSpPr txBox="1">
              <a:spLocks noChangeArrowheads="1"/>
            </p:cNvSpPr>
            <p:nvPr/>
          </p:nvSpPr>
          <p:spPr bwMode="auto">
            <a:xfrm>
              <a:off x="2916" y="576"/>
              <a:ext cx="192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buFontTx/>
                <a:buNone/>
              </a:pPr>
              <a:r>
                <a:rPr lang="en-US" altLang="en-US" sz="2000" b="1">
                  <a:solidFill>
                    <a:srgbClr val="FFFFFF"/>
                  </a:solidFill>
                </a:rPr>
                <a:t>Market Demand Curve</a:t>
              </a:r>
            </a:p>
          </p:txBody>
        </p:sp>
        <p:sp>
          <p:nvSpPr>
            <p:cNvPr id="392218" name="Rectangle 26"/>
            <p:cNvSpPr>
              <a:spLocks noChangeArrowheads="1"/>
            </p:cNvSpPr>
            <p:nvPr/>
          </p:nvSpPr>
          <p:spPr bwMode="auto">
            <a:xfrm>
              <a:off x="3137" y="1222"/>
              <a:ext cx="335" cy="1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r">
                <a:lnSpc>
                  <a:spcPct val="160000"/>
                </a:lnSpc>
                <a:spcBef>
                  <a:spcPct val="50000"/>
                </a:spcBef>
                <a:buFontTx/>
                <a:buNone/>
              </a:pPr>
              <a:r>
                <a:rPr lang="en-US" altLang="en-US" sz="1400"/>
                <a:t>3.00</a:t>
              </a:r>
            </a:p>
            <a:p>
              <a:pPr algn="r">
                <a:lnSpc>
                  <a:spcPct val="160000"/>
                </a:lnSpc>
                <a:spcBef>
                  <a:spcPct val="50000"/>
                </a:spcBef>
                <a:buFontTx/>
                <a:buNone/>
              </a:pPr>
              <a:r>
                <a:rPr lang="en-US" altLang="en-US" sz="1400"/>
                <a:t>2.50</a:t>
              </a:r>
            </a:p>
            <a:p>
              <a:pPr algn="r">
                <a:lnSpc>
                  <a:spcPct val="160000"/>
                </a:lnSpc>
                <a:spcBef>
                  <a:spcPct val="50000"/>
                </a:spcBef>
                <a:buFontTx/>
                <a:buNone/>
              </a:pPr>
              <a:r>
                <a:rPr lang="en-US" altLang="en-US" sz="1400"/>
                <a:t>2.00</a:t>
              </a:r>
            </a:p>
            <a:p>
              <a:pPr algn="r">
                <a:lnSpc>
                  <a:spcPct val="160000"/>
                </a:lnSpc>
                <a:spcBef>
                  <a:spcPct val="50000"/>
                </a:spcBef>
                <a:buFontTx/>
                <a:buNone/>
              </a:pPr>
              <a:r>
                <a:rPr lang="en-US" altLang="en-US" sz="1400"/>
                <a:t>1.50</a:t>
              </a:r>
            </a:p>
            <a:p>
              <a:pPr algn="r">
                <a:lnSpc>
                  <a:spcPct val="160000"/>
                </a:lnSpc>
                <a:spcBef>
                  <a:spcPct val="50000"/>
                </a:spcBef>
                <a:buFontTx/>
                <a:buNone/>
              </a:pPr>
              <a:r>
                <a:rPr lang="en-US" altLang="en-US" sz="1400"/>
                <a:t>1.00</a:t>
              </a:r>
            </a:p>
            <a:p>
              <a:pPr algn="r">
                <a:lnSpc>
                  <a:spcPct val="160000"/>
                </a:lnSpc>
                <a:spcBef>
                  <a:spcPct val="50000"/>
                </a:spcBef>
                <a:buFontTx/>
                <a:buNone/>
              </a:pPr>
              <a:r>
                <a:rPr lang="en-US" altLang="en-US" sz="1400"/>
                <a:t>.50</a:t>
              </a:r>
            </a:p>
            <a:p>
              <a:pPr algn="r">
                <a:lnSpc>
                  <a:spcPct val="160000"/>
                </a:lnSpc>
                <a:spcBef>
                  <a:spcPct val="50000"/>
                </a:spcBef>
                <a:buFontTx/>
                <a:buNone/>
              </a:pPr>
              <a:r>
                <a:rPr lang="en-US" altLang="en-US" sz="1400"/>
                <a:t>0</a:t>
              </a:r>
            </a:p>
          </p:txBody>
        </p:sp>
        <p:sp>
          <p:nvSpPr>
            <p:cNvPr id="392219" name="Rectangle 27"/>
            <p:cNvSpPr>
              <a:spLocks noChangeArrowheads="1"/>
            </p:cNvSpPr>
            <p:nvPr/>
          </p:nvSpPr>
          <p:spPr bwMode="auto">
            <a:xfrm>
              <a:off x="3451" y="3091"/>
              <a:ext cx="179"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r">
                <a:lnSpc>
                  <a:spcPct val="160000"/>
                </a:lnSpc>
                <a:spcBef>
                  <a:spcPct val="50000"/>
                </a:spcBef>
                <a:buFontTx/>
                <a:buNone/>
              </a:pPr>
              <a:r>
                <a:rPr lang="en-US" altLang="en-US" sz="1400"/>
                <a:t>0</a:t>
              </a:r>
            </a:p>
          </p:txBody>
        </p:sp>
        <p:sp>
          <p:nvSpPr>
            <p:cNvPr id="392220" name="Rectangle 28"/>
            <p:cNvSpPr>
              <a:spLocks noChangeArrowheads="1"/>
            </p:cNvSpPr>
            <p:nvPr/>
          </p:nvSpPr>
          <p:spPr bwMode="auto">
            <a:xfrm>
              <a:off x="3716" y="3091"/>
              <a:ext cx="242"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50</a:t>
              </a:r>
            </a:p>
          </p:txBody>
        </p:sp>
        <p:sp>
          <p:nvSpPr>
            <p:cNvPr id="392221" name="Rectangle 29"/>
            <p:cNvSpPr>
              <a:spLocks noChangeArrowheads="1"/>
            </p:cNvSpPr>
            <p:nvPr/>
          </p:nvSpPr>
          <p:spPr bwMode="auto">
            <a:xfrm>
              <a:off x="3956" y="3091"/>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100</a:t>
              </a:r>
            </a:p>
          </p:txBody>
        </p:sp>
        <p:sp>
          <p:nvSpPr>
            <p:cNvPr id="392222" name="Rectangle 30"/>
            <p:cNvSpPr>
              <a:spLocks noChangeArrowheads="1"/>
            </p:cNvSpPr>
            <p:nvPr/>
          </p:nvSpPr>
          <p:spPr bwMode="auto">
            <a:xfrm>
              <a:off x="4244" y="3091"/>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150</a:t>
              </a:r>
            </a:p>
          </p:txBody>
        </p:sp>
        <p:sp>
          <p:nvSpPr>
            <p:cNvPr id="392223" name="Rectangle 31"/>
            <p:cNvSpPr>
              <a:spLocks noChangeArrowheads="1"/>
            </p:cNvSpPr>
            <p:nvPr/>
          </p:nvSpPr>
          <p:spPr bwMode="auto">
            <a:xfrm>
              <a:off x="4532" y="3086"/>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200</a:t>
              </a:r>
            </a:p>
          </p:txBody>
        </p:sp>
        <p:sp>
          <p:nvSpPr>
            <p:cNvPr id="392224" name="Rectangle 32"/>
            <p:cNvSpPr>
              <a:spLocks noChangeArrowheads="1"/>
            </p:cNvSpPr>
            <p:nvPr/>
          </p:nvSpPr>
          <p:spPr bwMode="auto">
            <a:xfrm>
              <a:off x="4820" y="3086"/>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250</a:t>
              </a:r>
            </a:p>
          </p:txBody>
        </p:sp>
        <p:sp>
          <p:nvSpPr>
            <p:cNvPr id="392225" name="Rectangle 33"/>
            <p:cNvSpPr>
              <a:spLocks noChangeArrowheads="1"/>
            </p:cNvSpPr>
            <p:nvPr/>
          </p:nvSpPr>
          <p:spPr bwMode="auto">
            <a:xfrm>
              <a:off x="5108" y="3088"/>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300</a:t>
              </a:r>
            </a:p>
          </p:txBody>
        </p:sp>
        <p:sp>
          <p:nvSpPr>
            <p:cNvPr id="392226" name="Rectangle 34"/>
            <p:cNvSpPr>
              <a:spLocks noChangeArrowheads="1"/>
            </p:cNvSpPr>
            <p:nvPr/>
          </p:nvSpPr>
          <p:spPr bwMode="auto">
            <a:xfrm>
              <a:off x="5380" y="3086"/>
              <a:ext cx="304" cy="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60000"/>
                </a:lnSpc>
                <a:spcBef>
                  <a:spcPct val="50000"/>
                </a:spcBef>
                <a:buFontTx/>
                <a:buNone/>
              </a:pPr>
              <a:r>
                <a:rPr lang="en-US" altLang="en-US" sz="1400"/>
                <a:t>350</a:t>
              </a:r>
            </a:p>
          </p:txBody>
        </p:sp>
        <p:sp>
          <p:nvSpPr>
            <p:cNvPr id="392227" name="Text Box 35"/>
            <p:cNvSpPr txBox="1">
              <a:spLocks noChangeArrowheads="1"/>
            </p:cNvSpPr>
            <p:nvPr/>
          </p:nvSpPr>
          <p:spPr bwMode="auto">
            <a:xfrm>
              <a:off x="3717" y="3292"/>
              <a:ext cx="168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buFontTx/>
                <a:buNone/>
              </a:pPr>
              <a:r>
                <a:rPr lang="en-US" altLang="en-US" sz="1400" b="1"/>
                <a:t>Slices of pizza per day</a:t>
              </a:r>
              <a:endParaRPr lang="en-US" altLang="en-US" sz="2600" b="1"/>
            </a:p>
          </p:txBody>
        </p:sp>
        <p:sp>
          <p:nvSpPr>
            <p:cNvPr id="392228" name="Text Box 36"/>
            <p:cNvSpPr txBox="1">
              <a:spLocks noChangeArrowheads="1"/>
            </p:cNvSpPr>
            <p:nvPr/>
          </p:nvSpPr>
          <p:spPr bwMode="auto">
            <a:xfrm rot="-5400000">
              <a:off x="2157" y="2008"/>
              <a:ext cx="168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buFontTx/>
                <a:buNone/>
              </a:pPr>
              <a:r>
                <a:rPr lang="en-US" altLang="en-US" sz="1400" b="1"/>
                <a:t>Price per slice (in dollars)</a:t>
              </a:r>
              <a:endParaRPr lang="en-US" altLang="en-US" sz="2600" b="1"/>
            </a:p>
          </p:txBody>
        </p:sp>
      </p:grpSp>
      <p:grpSp>
        <p:nvGrpSpPr>
          <p:cNvPr id="392247" name="Group 55"/>
          <p:cNvGrpSpPr>
            <a:grpSpLocks/>
          </p:cNvGrpSpPr>
          <p:nvPr/>
        </p:nvGrpSpPr>
        <p:grpSpPr bwMode="auto">
          <a:xfrm>
            <a:off x="8247064" y="3125789"/>
            <a:ext cx="1806575" cy="1806575"/>
            <a:chOff x="4289" y="1825"/>
            <a:chExt cx="1138" cy="1138"/>
          </a:xfrm>
        </p:grpSpPr>
        <p:grpSp>
          <p:nvGrpSpPr>
            <p:cNvPr id="392238" name="Group 46"/>
            <p:cNvGrpSpPr>
              <a:grpSpLocks/>
            </p:cNvGrpSpPr>
            <p:nvPr/>
          </p:nvGrpSpPr>
          <p:grpSpPr bwMode="auto">
            <a:xfrm>
              <a:off x="4865" y="2395"/>
              <a:ext cx="562" cy="568"/>
              <a:chOff x="3714" y="1248"/>
              <a:chExt cx="562" cy="568"/>
            </a:xfrm>
          </p:grpSpPr>
          <p:pic>
            <p:nvPicPr>
              <p:cNvPr id="392239" name="Picture 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 y="1248"/>
                <a:ext cx="528" cy="528"/>
              </a:xfrm>
              <a:prstGeom prst="rect">
                <a:avLst/>
              </a:prstGeom>
              <a:noFill/>
              <a:extLst>
                <a:ext uri="{909E8E84-426E-40DD-AFC4-6F175D3DCCD1}">
                  <a14:hiddenFill xmlns:a14="http://schemas.microsoft.com/office/drawing/2010/main">
                    <a:solidFill>
                      <a:srgbClr val="FFFFFF"/>
                    </a:solidFill>
                  </a14:hiddenFill>
                </a:ext>
              </a:extLst>
            </p:spPr>
          </p:pic>
          <p:pic>
            <p:nvPicPr>
              <p:cNvPr id="392240" name="Picture 4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0" y="1480"/>
                <a:ext cx="336" cy="3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2241" name="Group 49"/>
            <p:cNvGrpSpPr>
              <a:grpSpLocks/>
            </p:cNvGrpSpPr>
            <p:nvPr/>
          </p:nvGrpSpPr>
          <p:grpSpPr bwMode="auto">
            <a:xfrm>
              <a:off x="4577" y="2113"/>
              <a:ext cx="562" cy="568"/>
              <a:chOff x="3714" y="1248"/>
              <a:chExt cx="562" cy="568"/>
            </a:xfrm>
          </p:grpSpPr>
          <p:pic>
            <p:nvPicPr>
              <p:cNvPr id="392242" name="Picture 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 y="1248"/>
                <a:ext cx="528"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243" name="Picture 5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0" y="1480"/>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2244" name="Group 52"/>
            <p:cNvGrpSpPr>
              <a:grpSpLocks/>
            </p:cNvGrpSpPr>
            <p:nvPr/>
          </p:nvGrpSpPr>
          <p:grpSpPr bwMode="auto">
            <a:xfrm>
              <a:off x="4289" y="1825"/>
              <a:ext cx="562" cy="568"/>
              <a:chOff x="3714" y="1248"/>
              <a:chExt cx="562" cy="568"/>
            </a:xfrm>
          </p:grpSpPr>
          <p:pic>
            <p:nvPicPr>
              <p:cNvPr id="392245" name="Picture 5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 y="1248"/>
                <a:ext cx="528"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246" name="Picture 5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0" y="1480"/>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92253" name="Text Box 61"/>
          <p:cNvSpPr txBox="1">
            <a:spLocks noChangeArrowheads="1"/>
          </p:cNvSpPr>
          <p:nvPr/>
        </p:nvSpPr>
        <p:spPr bwMode="auto">
          <a:xfrm>
            <a:off x="8524875" y="4419600"/>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buFontTx/>
              <a:buNone/>
            </a:pPr>
            <a:r>
              <a:rPr lang="en-US" altLang="en-US" sz="1400"/>
              <a:t>Demand</a:t>
            </a:r>
            <a:endParaRPr lang="en-US" altLang="en-US" sz="3000"/>
          </a:p>
        </p:txBody>
      </p:sp>
      <p:grpSp>
        <p:nvGrpSpPr>
          <p:cNvPr id="392235" name="Group 43"/>
          <p:cNvGrpSpPr>
            <a:grpSpLocks/>
          </p:cNvGrpSpPr>
          <p:nvPr/>
        </p:nvGrpSpPr>
        <p:grpSpPr bwMode="auto">
          <a:xfrm>
            <a:off x="7785101" y="2667000"/>
            <a:ext cx="892175" cy="901700"/>
            <a:chOff x="3714" y="1248"/>
            <a:chExt cx="562" cy="568"/>
          </a:xfrm>
        </p:grpSpPr>
        <p:pic>
          <p:nvPicPr>
            <p:cNvPr id="392236" name="Picture 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 y="1248"/>
              <a:ext cx="528" cy="528"/>
            </a:xfrm>
            <a:prstGeom prst="rect">
              <a:avLst/>
            </a:prstGeom>
            <a:noFill/>
            <a:extLst>
              <a:ext uri="{909E8E84-426E-40DD-AFC4-6F175D3DCCD1}">
                <a14:hiddenFill xmlns:a14="http://schemas.microsoft.com/office/drawing/2010/main">
                  <a:solidFill>
                    <a:srgbClr val="FFFFFF"/>
                  </a:solidFill>
                </a14:hiddenFill>
              </a:ext>
            </a:extLst>
          </p:spPr>
        </p:pic>
        <p:pic>
          <p:nvPicPr>
            <p:cNvPr id="392237" name="Picture 4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0" y="1480"/>
              <a:ext cx="336" cy="3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2249" name="Group 57"/>
          <p:cNvGrpSpPr>
            <a:grpSpLocks/>
          </p:cNvGrpSpPr>
          <p:nvPr/>
        </p:nvGrpSpPr>
        <p:grpSpPr bwMode="auto">
          <a:xfrm>
            <a:off x="7334251" y="2209800"/>
            <a:ext cx="892175" cy="901700"/>
            <a:chOff x="3714" y="1248"/>
            <a:chExt cx="562" cy="568"/>
          </a:xfrm>
        </p:grpSpPr>
        <p:pic>
          <p:nvPicPr>
            <p:cNvPr id="392250" name="Picture 5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 y="1248"/>
              <a:ext cx="528"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2251" name="Picture 5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0" y="1480"/>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92252" name="Picture 6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9475" y="2133600"/>
            <a:ext cx="533400" cy="533400"/>
          </a:xfrm>
          <a:prstGeom prst="rect">
            <a:avLst/>
          </a:prstGeom>
          <a:noFill/>
          <a:extLst>
            <a:ext uri="{909E8E84-426E-40DD-AFC4-6F175D3DCCD1}">
              <a14:hiddenFill xmlns:a14="http://schemas.microsoft.com/office/drawing/2010/main">
                <a:solidFill>
                  <a:srgbClr val="FFFFFF"/>
                </a:solidFill>
              </a14:hiddenFill>
            </a:ext>
          </a:extLst>
        </p:spPr>
      </p:pic>
      <p:sp>
        <p:nvSpPr>
          <p:cNvPr id="392263" name="Rectangle 71"/>
          <p:cNvSpPr>
            <a:spLocks noGrp="1" noChangeArrowheads="1"/>
          </p:cNvSpPr>
          <p:nvPr>
            <p:ph type="title"/>
          </p:nvPr>
        </p:nvSpPr>
        <p:spPr/>
        <p:txBody>
          <a:bodyPr/>
          <a:lstStyle/>
          <a:p>
            <a:r>
              <a:rPr lang="en-US" altLang="en-US"/>
              <a:t>The Demand Curve</a:t>
            </a:r>
          </a:p>
        </p:txBody>
      </p:sp>
      <p:sp>
        <p:nvSpPr>
          <p:cNvPr id="392264" name="Rectangle 72"/>
          <p:cNvSpPr>
            <a:spLocks noGrp="1" noChangeArrowheads="1"/>
          </p:cNvSpPr>
          <p:nvPr>
            <p:ph type="body" sz="half" idx="1"/>
          </p:nvPr>
        </p:nvSpPr>
        <p:spPr>
          <a:xfrm>
            <a:off x="486319" y="1256507"/>
            <a:ext cx="4968331" cy="1895475"/>
          </a:xfrm>
        </p:spPr>
        <p:txBody>
          <a:bodyPr>
            <a:noAutofit/>
          </a:bodyPr>
          <a:lstStyle/>
          <a:p>
            <a:r>
              <a:rPr lang="en-US" altLang="en-US" sz="3200" u="sng" dirty="0"/>
              <a:t>A </a:t>
            </a:r>
            <a:r>
              <a:rPr lang="en-US" altLang="en-US" sz="3200" u="sng" dirty="0">
                <a:solidFill>
                  <a:schemeClr val="accent2"/>
                </a:solidFill>
              </a:rPr>
              <a:t>demand curve</a:t>
            </a:r>
            <a:r>
              <a:rPr lang="en-US" altLang="en-US" sz="3200" u="sng" dirty="0"/>
              <a:t> is a graphical representation of a demand schedule</a:t>
            </a:r>
            <a:r>
              <a:rPr lang="en-US" altLang="en-US" sz="3200" dirty="0"/>
              <a:t>.</a:t>
            </a:r>
          </a:p>
          <a:p>
            <a:r>
              <a:rPr lang="en-US" altLang="en-US" sz="3200" dirty="0"/>
              <a:t>When reading a </a:t>
            </a:r>
            <a:r>
              <a:rPr lang="en-US" altLang="en-US" sz="3200" dirty="0">
                <a:solidFill>
                  <a:schemeClr val="accent2"/>
                </a:solidFill>
              </a:rPr>
              <a:t>demand curve</a:t>
            </a:r>
            <a:r>
              <a:rPr lang="en-US" altLang="en-US" sz="3200" dirty="0"/>
              <a:t>, assume all outside factors, such as income, are held constant. </a:t>
            </a:r>
          </a:p>
        </p:txBody>
      </p:sp>
      <p:pic>
        <p:nvPicPr>
          <p:cNvPr id="392266"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2267" name="Picture 75">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2268" name="Picture 76">
            <a:hlinkClick r:id="" action="ppaction://noaction"/>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2269" name="Picture 77">
            <a:hlinkClick r:id="" action="ppaction://hlinkshowjump?jump=endshow"/>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92270" name="Picture 78">
            <a:hlinkClick r:id="" action="ppaction://hlinkshowjump?jump=previous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2271" name="Picture 79">
            <a:hlinkClick r:id="" action="ppaction://hlinkshowjump?jump=nextslide"/>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1895139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2263"/>
                                        </p:tgtEl>
                                        <p:attrNameLst>
                                          <p:attrName>style.visibility</p:attrName>
                                        </p:attrNameLst>
                                      </p:cBhvr>
                                      <p:to>
                                        <p:strVal val="visible"/>
                                      </p:to>
                                    </p:set>
                                    <p:anim calcmode="lin" valueType="num">
                                      <p:cBhvr additive="base">
                                        <p:cTn id="7" dur="500" fill="hold"/>
                                        <p:tgtEl>
                                          <p:spTgt spid="392263"/>
                                        </p:tgtEl>
                                        <p:attrNameLst>
                                          <p:attrName>ppt_x</p:attrName>
                                        </p:attrNameLst>
                                      </p:cBhvr>
                                      <p:tavLst>
                                        <p:tav tm="0">
                                          <p:val>
                                            <p:strVal val="#ppt_x"/>
                                          </p:val>
                                        </p:tav>
                                        <p:tav tm="100000">
                                          <p:val>
                                            <p:strVal val="#ppt_x"/>
                                          </p:val>
                                        </p:tav>
                                      </p:tavLst>
                                    </p:anim>
                                    <p:anim calcmode="lin" valueType="num">
                                      <p:cBhvr additive="base">
                                        <p:cTn id="8" dur="500" fill="hold"/>
                                        <p:tgtEl>
                                          <p:spTgt spid="39226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2264">
                                            <p:txEl>
                                              <p:pRg st="0" end="0"/>
                                            </p:txEl>
                                          </p:spTgt>
                                        </p:tgtEl>
                                        <p:attrNameLst>
                                          <p:attrName>style.visibility</p:attrName>
                                        </p:attrNameLst>
                                      </p:cBhvr>
                                      <p:to>
                                        <p:strVal val="visible"/>
                                      </p:to>
                                    </p:set>
                                    <p:animEffect transition="in" filter="dissolve">
                                      <p:cBhvr>
                                        <p:cTn id="13" dur="500"/>
                                        <p:tgtEl>
                                          <p:spTgt spid="39226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92264">
                                            <p:txEl>
                                              <p:pRg st="1" end="1"/>
                                            </p:txEl>
                                          </p:spTgt>
                                        </p:tgtEl>
                                        <p:attrNameLst>
                                          <p:attrName>style.visibility</p:attrName>
                                        </p:attrNameLst>
                                      </p:cBhvr>
                                      <p:to>
                                        <p:strVal val="visible"/>
                                      </p:to>
                                    </p:set>
                                    <p:animEffect transition="in" filter="dissolve">
                                      <p:cBhvr>
                                        <p:cTn id="18" dur="500"/>
                                        <p:tgtEl>
                                          <p:spTgt spid="392264">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392254"/>
                                        </p:tgtEl>
                                        <p:attrNameLst>
                                          <p:attrName>style.visibility</p:attrName>
                                        </p:attrNameLst>
                                      </p:cBhvr>
                                      <p:to>
                                        <p:strVal val="visible"/>
                                      </p:to>
                                    </p:set>
                                    <p:animEffect transition="in" filter="dissolve">
                                      <p:cBhvr>
                                        <p:cTn id="23" dur="500"/>
                                        <p:tgtEl>
                                          <p:spTgt spid="3922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92253"/>
                                        </p:tgtEl>
                                        <p:attrNameLst>
                                          <p:attrName>style.visibility</p:attrName>
                                        </p:attrNameLst>
                                      </p:cBhvr>
                                      <p:to>
                                        <p:strVal val="visible"/>
                                      </p:to>
                                    </p:set>
                                    <p:animEffect transition="in" filter="randombar(horizontal)">
                                      <p:cBhvr>
                                        <p:cTn id="28" dur="500"/>
                                        <p:tgtEl>
                                          <p:spTgt spid="39225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392252"/>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92249"/>
                                        </p:tgtEl>
                                        <p:attrNameLst>
                                          <p:attrName>style.visibility</p:attrName>
                                        </p:attrNameLst>
                                      </p:cBhvr>
                                      <p:to>
                                        <p:strVal val="visible"/>
                                      </p:to>
                                    </p:set>
                                    <p:animEffect transition="in" filter="wipe(left)">
                                      <p:cBhvr>
                                        <p:cTn id="37" dur="500"/>
                                        <p:tgtEl>
                                          <p:spTgt spid="39224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92235"/>
                                        </p:tgtEl>
                                        <p:attrNameLst>
                                          <p:attrName>style.visibility</p:attrName>
                                        </p:attrNameLst>
                                      </p:cBhvr>
                                      <p:to>
                                        <p:strVal val="visible"/>
                                      </p:to>
                                    </p:set>
                                    <p:animEffect transition="in" filter="wipe(left)">
                                      <p:cBhvr>
                                        <p:cTn id="42" dur="500"/>
                                        <p:tgtEl>
                                          <p:spTgt spid="39223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92247"/>
                                        </p:tgtEl>
                                        <p:attrNameLst>
                                          <p:attrName>style.visibility</p:attrName>
                                        </p:attrNameLst>
                                      </p:cBhvr>
                                      <p:to>
                                        <p:strVal val="visible"/>
                                      </p:to>
                                    </p:set>
                                    <p:animEffect transition="in" filter="wipe(left)">
                                      <p:cBhvr>
                                        <p:cTn id="47" dur="500"/>
                                        <p:tgtEl>
                                          <p:spTgt spid="392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53" grpId="0" autoUpdateAnimBg="0"/>
      <p:bldP spid="392263" grpId="0" autoUpdateAnimBg="0"/>
      <p:bldP spid="392264" grpId="0" build="p" bldLvl="2"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0165" name="Rectangle 21"/>
          <p:cNvSpPr>
            <a:spLocks noGrp="1" noChangeArrowheads="1"/>
          </p:cNvSpPr>
          <p:nvPr>
            <p:ph type="title"/>
          </p:nvPr>
        </p:nvSpPr>
        <p:spPr>
          <a:xfrm>
            <a:off x="646111" y="452718"/>
            <a:ext cx="10378940" cy="1400530"/>
          </a:xfrm>
        </p:spPr>
        <p:txBody>
          <a:bodyPr/>
          <a:lstStyle/>
          <a:p>
            <a:r>
              <a:rPr lang="en-US" altLang="en-US" dirty="0"/>
              <a:t>The </a:t>
            </a:r>
            <a:r>
              <a:rPr lang="en-US" altLang="en-US" dirty="0" smtClean="0"/>
              <a:t>Substitution</a:t>
            </a:r>
            <a:br>
              <a:rPr lang="en-US" altLang="en-US" dirty="0" smtClean="0"/>
            </a:br>
            <a:r>
              <a:rPr lang="en-US" altLang="en-US" dirty="0" smtClean="0"/>
              <a:t> Effect</a:t>
            </a:r>
            <a:endParaRPr lang="en-US" altLang="en-US" dirty="0"/>
          </a:p>
        </p:txBody>
      </p:sp>
      <p:sp>
        <p:nvSpPr>
          <p:cNvPr id="390166" name="Rectangle 22"/>
          <p:cNvSpPr>
            <a:spLocks noGrp="1" noChangeArrowheads="1"/>
          </p:cNvSpPr>
          <p:nvPr>
            <p:ph sz="half" idx="1"/>
          </p:nvPr>
        </p:nvSpPr>
        <p:spPr>
          <a:xfrm>
            <a:off x="171418" y="2074862"/>
            <a:ext cx="5085344" cy="4195763"/>
          </a:xfrm>
        </p:spPr>
        <p:txBody>
          <a:bodyPr>
            <a:normAutofit fontScale="92500"/>
          </a:bodyPr>
          <a:lstStyle/>
          <a:p>
            <a:r>
              <a:rPr lang="en-US" altLang="en-US" sz="3600" u="sng" dirty="0" smtClean="0"/>
              <a:t>The </a:t>
            </a:r>
            <a:r>
              <a:rPr lang="en-US" altLang="en-US" sz="3600" u="sng" dirty="0"/>
              <a:t>substitution effect occurs when consumers react to an increase in a good’s price by consuming less of that good and more of other goods. </a:t>
            </a:r>
          </a:p>
        </p:txBody>
      </p:sp>
      <p:pic>
        <p:nvPicPr>
          <p:cNvPr id="39016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69" name="Picture 2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70" name="Picture 26">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71" name="Picture 27">
            <a:hlinkClick r:id="" action="ppaction://hlinkshowjump?jump=endshow"/>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90172" name="Picture 28">
            <a:hlinkClick r:id="" action="ppaction://hlinkshowjump?jump=previous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0173" name="Picture 29">
            <a:hlinkClick r:id="" action="ppaction://hlinkshowjump?jump=next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Content Placeholder 1"/>
          <p:cNvSpPr>
            <a:spLocks noGrp="1"/>
          </p:cNvSpPr>
          <p:nvPr>
            <p:ph sz="half" idx="2"/>
          </p:nvPr>
        </p:nvSpPr>
        <p:spPr/>
        <p:txBody>
          <a:bodyPr/>
          <a:lstStyle/>
          <a:p>
            <a:endParaRPr lang="en-US"/>
          </a:p>
        </p:txBody>
      </p:sp>
      <p:pic>
        <p:nvPicPr>
          <p:cNvPr id="5" name="Picture 4"/>
          <p:cNvPicPr>
            <a:picLocks noChangeAspect="1"/>
          </p:cNvPicPr>
          <p:nvPr/>
        </p:nvPicPr>
        <p:blipFill>
          <a:blip r:embed="rId9"/>
          <a:stretch>
            <a:fillRect/>
          </a:stretch>
        </p:blipFill>
        <p:spPr>
          <a:xfrm>
            <a:off x="5580064" y="452718"/>
            <a:ext cx="6202633" cy="3348573"/>
          </a:xfrm>
          <a:prstGeom prst="rect">
            <a:avLst/>
          </a:prstGeom>
        </p:spPr>
      </p:pic>
      <p:pic>
        <p:nvPicPr>
          <p:cNvPr id="8" name="Picture 7"/>
          <p:cNvPicPr>
            <a:picLocks noChangeAspect="1"/>
          </p:cNvPicPr>
          <p:nvPr/>
        </p:nvPicPr>
        <p:blipFill>
          <a:blip r:embed="rId10"/>
          <a:stretch>
            <a:fillRect/>
          </a:stretch>
        </p:blipFill>
        <p:spPr>
          <a:xfrm>
            <a:off x="5580064" y="3935413"/>
            <a:ext cx="6202633" cy="2851151"/>
          </a:xfrm>
          <a:prstGeom prst="rect">
            <a:avLst/>
          </a:prstGeom>
        </p:spPr>
      </p:pic>
    </p:spTree>
    <p:extLst>
      <p:ext uri="{BB962C8B-B14F-4D97-AF65-F5344CB8AC3E}">
        <p14:creationId xmlns:p14="http://schemas.microsoft.com/office/powerpoint/2010/main" val="240133942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0165"/>
                                        </p:tgtEl>
                                        <p:attrNameLst>
                                          <p:attrName>style.visibility</p:attrName>
                                        </p:attrNameLst>
                                      </p:cBhvr>
                                      <p:to>
                                        <p:strVal val="visible"/>
                                      </p:to>
                                    </p:set>
                                    <p:anim calcmode="lin" valueType="num">
                                      <p:cBhvr additive="base">
                                        <p:cTn id="7" dur="500" fill="hold"/>
                                        <p:tgtEl>
                                          <p:spTgt spid="390165"/>
                                        </p:tgtEl>
                                        <p:attrNameLst>
                                          <p:attrName>ppt_x</p:attrName>
                                        </p:attrNameLst>
                                      </p:cBhvr>
                                      <p:tavLst>
                                        <p:tav tm="0">
                                          <p:val>
                                            <p:strVal val="#ppt_x"/>
                                          </p:val>
                                        </p:tav>
                                        <p:tav tm="100000">
                                          <p:val>
                                            <p:strVal val="#ppt_x"/>
                                          </p:val>
                                        </p:tav>
                                      </p:tavLst>
                                    </p:anim>
                                    <p:anim calcmode="lin" valueType="num">
                                      <p:cBhvr additive="base">
                                        <p:cTn id="8" dur="500" fill="hold"/>
                                        <p:tgtEl>
                                          <p:spTgt spid="39016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0166">
                                            <p:txEl>
                                              <p:pRg st="0" end="0"/>
                                            </p:txEl>
                                          </p:spTgt>
                                        </p:tgtEl>
                                        <p:attrNameLst>
                                          <p:attrName>style.visibility</p:attrName>
                                        </p:attrNameLst>
                                      </p:cBhvr>
                                      <p:to>
                                        <p:strVal val="visible"/>
                                      </p:to>
                                    </p:set>
                                    <p:animEffect transition="in" filter="dissolve">
                                      <p:cBhvr>
                                        <p:cTn id="13" dur="500"/>
                                        <p:tgtEl>
                                          <p:spTgt spid="39016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65" grpId="0" autoUpdateAnimBg="0"/>
      <p:bldP spid="390166"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pic>
        <p:nvPicPr>
          <p:cNvPr id="5" name="Content Placeholder 4"/>
          <p:cNvPicPr>
            <a:picLocks noGrp="1" noChangeAspect="1"/>
          </p:cNvPicPr>
          <p:nvPr>
            <p:ph sz="half" idx="2"/>
          </p:nvPr>
        </p:nvPicPr>
        <p:blipFill>
          <a:blip r:embed="rId2"/>
          <a:stretch>
            <a:fillRect/>
          </a:stretch>
        </p:blipFill>
        <p:spPr>
          <a:xfrm>
            <a:off x="-1" y="145225"/>
            <a:ext cx="12057017" cy="6608272"/>
          </a:xfrm>
          <a:prstGeom prst="rect">
            <a:avLst/>
          </a:prstGeom>
        </p:spPr>
      </p:pic>
    </p:spTree>
    <p:extLst>
      <p:ext uri="{BB962C8B-B14F-4D97-AF65-F5344CB8AC3E}">
        <p14:creationId xmlns:p14="http://schemas.microsoft.com/office/powerpoint/2010/main" val="3069739826"/>
      </p:ext>
    </p:extLst>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a:stretch>
            <a:fillRect/>
          </a:stretch>
        </p:blipFill>
        <p:spPr>
          <a:xfrm>
            <a:off x="123598" y="0"/>
            <a:ext cx="11946482" cy="6858000"/>
          </a:xfrm>
          <a:prstGeom prst="rect">
            <a:avLst/>
          </a:prstGeom>
        </p:spPr>
      </p:pic>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1772356594"/>
      </p:ext>
    </p:extLst>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0165" name="Rectangle 21"/>
          <p:cNvSpPr>
            <a:spLocks noGrp="1" noChangeArrowheads="1"/>
          </p:cNvSpPr>
          <p:nvPr>
            <p:ph type="title"/>
          </p:nvPr>
        </p:nvSpPr>
        <p:spPr>
          <a:xfrm>
            <a:off x="646111" y="452718"/>
            <a:ext cx="10378940" cy="1400530"/>
          </a:xfrm>
        </p:spPr>
        <p:txBody>
          <a:bodyPr/>
          <a:lstStyle/>
          <a:p>
            <a:r>
              <a:rPr lang="en-US" altLang="en-US" dirty="0" smtClean="0"/>
              <a:t>Income </a:t>
            </a:r>
            <a:r>
              <a:rPr lang="en-US" altLang="en-US" dirty="0"/>
              <a:t>Effect </a:t>
            </a:r>
          </a:p>
        </p:txBody>
      </p:sp>
      <p:sp>
        <p:nvSpPr>
          <p:cNvPr id="390167" name="Rectangle 23"/>
          <p:cNvSpPr>
            <a:spLocks noGrp="1" noChangeArrowheads="1"/>
          </p:cNvSpPr>
          <p:nvPr>
            <p:ph sz="half" idx="2"/>
          </p:nvPr>
        </p:nvSpPr>
        <p:spPr>
          <a:xfrm>
            <a:off x="6612436" y="943495"/>
            <a:ext cx="5579564" cy="4200245"/>
          </a:xfrm>
        </p:spPr>
        <p:txBody>
          <a:bodyPr>
            <a:normAutofit fontScale="92500" lnSpcReduction="10000"/>
          </a:bodyPr>
          <a:lstStyle/>
          <a:p>
            <a:pPr>
              <a:buFontTx/>
              <a:buNone/>
            </a:pPr>
            <a:endParaRPr lang="en-US" altLang="en-US" sz="2000" dirty="0"/>
          </a:p>
          <a:p>
            <a:r>
              <a:rPr lang="en-US" altLang="en-US" sz="3800" u="sng" dirty="0"/>
              <a:t>The income effect happens when a person changes his or her consumption of goods and services as a result of a change in real income</a:t>
            </a:r>
            <a:r>
              <a:rPr lang="en-US" altLang="en-US" sz="3800" dirty="0"/>
              <a:t>. </a:t>
            </a:r>
          </a:p>
        </p:txBody>
      </p:sp>
      <p:pic>
        <p:nvPicPr>
          <p:cNvPr id="39016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69" name="Picture 2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70" name="Picture 26">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71" name="Picture 27">
            <a:hlinkClick r:id="" action="ppaction://hlinkshowjump?jump=endshow"/>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90172" name="Picture 28">
            <a:hlinkClick r:id="" action="ppaction://hlinkshowjump?jump=previous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0173" name="Picture 29">
            <a:hlinkClick r:id="" action="ppaction://hlinkshowjump?jump=next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Content Placeholder 2"/>
          <p:cNvPicPr>
            <a:picLocks noGrp="1" noChangeAspect="1"/>
          </p:cNvPicPr>
          <p:nvPr>
            <p:ph sz="half" idx="1"/>
          </p:nvPr>
        </p:nvPicPr>
        <p:blipFill>
          <a:blip r:embed="rId9"/>
          <a:stretch>
            <a:fillRect/>
          </a:stretch>
        </p:blipFill>
        <p:spPr>
          <a:xfrm>
            <a:off x="312103" y="1853248"/>
            <a:ext cx="6178889" cy="2380740"/>
          </a:xfrm>
          <a:prstGeom prst="rect">
            <a:avLst/>
          </a:prstGeom>
        </p:spPr>
      </p:pic>
      <p:pic>
        <p:nvPicPr>
          <p:cNvPr id="4" name="Picture 3"/>
          <p:cNvPicPr>
            <a:picLocks noChangeAspect="1"/>
          </p:cNvPicPr>
          <p:nvPr/>
        </p:nvPicPr>
        <p:blipFill>
          <a:blip r:embed="rId10"/>
          <a:stretch>
            <a:fillRect/>
          </a:stretch>
        </p:blipFill>
        <p:spPr>
          <a:xfrm>
            <a:off x="331174" y="4442685"/>
            <a:ext cx="6159818" cy="2240690"/>
          </a:xfrm>
          <a:prstGeom prst="rect">
            <a:avLst/>
          </a:prstGeom>
        </p:spPr>
      </p:pic>
    </p:spTree>
    <p:extLst>
      <p:ext uri="{BB962C8B-B14F-4D97-AF65-F5344CB8AC3E}">
        <p14:creationId xmlns:p14="http://schemas.microsoft.com/office/powerpoint/2010/main" val="338185209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0165"/>
                                        </p:tgtEl>
                                        <p:attrNameLst>
                                          <p:attrName>style.visibility</p:attrName>
                                        </p:attrNameLst>
                                      </p:cBhvr>
                                      <p:to>
                                        <p:strVal val="visible"/>
                                      </p:to>
                                    </p:set>
                                    <p:anim calcmode="lin" valueType="num">
                                      <p:cBhvr additive="base">
                                        <p:cTn id="7" dur="500" fill="hold"/>
                                        <p:tgtEl>
                                          <p:spTgt spid="390165"/>
                                        </p:tgtEl>
                                        <p:attrNameLst>
                                          <p:attrName>ppt_x</p:attrName>
                                        </p:attrNameLst>
                                      </p:cBhvr>
                                      <p:tavLst>
                                        <p:tav tm="0">
                                          <p:val>
                                            <p:strVal val="#ppt_x"/>
                                          </p:val>
                                        </p:tav>
                                        <p:tav tm="100000">
                                          <p:val>
                                            <p:strVal val="#ppt_x"/>
                                          </p:val>
                                        </p:tav>
                                      </p:tavLst>
                                    </p:anim>
                                    <p:anim calcmode="lin" valueType="num">
                                      <p:cBhvr additive="base">
                                        <p:cTn id="8" dur="500" fill="hold"/>
                                        <p:tgtEl>
                                          <p:spTgt spid="39016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0167">
                                            <p:txEl>
                                              <p:pRg st="1" end="1"/>
                                            </p:txEl>
                                          </p:spTgt>
                                        </p:tgtEl>
                                        <p:attrNameLst>
                                          <p:attrName>style.visibility</p:attrName>
                                        </p:attrNameLst>
                                      </p:cBhvr>
                                      <p:to>
                                        <p:strVal val="visible"/>
                                      </p:to>
                                    </p:set>
                                    <p:animEffect transition="in" filter="dissolve">
                                      <p:cBhvr>
                                        <p:cTn id="13" dur="500"/>
                                        <p:tgtEl>
                                          <p:spTgt spid="39016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65" grpId="0" autoUpdateAnimBg="0"/>
      <p:bldP spid="390167" grpId="0" build="p" bldLvl="2"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3"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9.15</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175643" y="2088399"/>
            <a:ext cx="10938934" cy="507831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At a price point of 14 dollars, how many CD’s will people purchase?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At a price point of 10 dollars, how many CD’s will people purchase?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At what price point will people be happy to buy 100 million CD’s per year?</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At what price point will people by happy to buy 500 million CD’s per year?</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6" name="TextBox 5"/>
          <p:cNvSpPr txBox="1"/>
          <p:nvPr/>
        </p:nvSpPr>
        <p:spPr>
          <a:xfrm>
            <a:off x="0" y="990601"/>
            <a:ext cx="12192000" cy="954107"/>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4 questions below; use the Demand curve on the next slide to answer. Thanks.</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922338197"/>
      </p:ext>
    </p:extLst>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wPNugIqCUM"/>
          <p:cNvPicPr>
            <a:picLocks noRot="1" noChangeAspect="1"/>
          </p:cNvPicPr>
          <p:nvPr>
            <a:videoFile r:link="rId1"/>
          </p:nvPr>
        </p:nvPicPr>
        <p:blipFill>
          <a:blip r:embed="rId3"/>
          <a:stretch>
            <a:fillRect/>
          </a:stretch>
        </p:blipFill>
        <p:spPr>
          <a:xfrm>
            <a:off x="3810000" y="2143125"/>
            <a:ext cx="4572000" cy="2571750"/>
          </a:xfrm>
          <a:prstGeom prst="rect">
            <a:avLst/>
          </a:prstGeom>
        </p:spPr>
      </p:pic>
    </p:spTree>
    <p:extLst>
      <p:ext uri="{BB962C8B-B14F-4D97-AF65-F5344CB8AC3E}">
        <p14:creationId xmlns:p14="http://schemas.microsoft.com/office/powerpoint/2010/main" val="601836920"/>
      </p:ext>
    </p:extLst>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739425769"/>
      </p:ext>
    </p:extLst>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3"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9.18</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436900" y="1670388"/>
            <a:ext cx="10938934" cy="4585871"/>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a:t>
            </a:r>
            <a:r>
              <a:rPr kumimoji="0" lang="en-US" sz="3200" b="0" i="0" u="none" strike="noStrike" kern="1200" cap="none" spc="0" normalizeH="0" baseline="0" noProof="0" dirty="0" smtClean="0">
                <a:ln>
                  <a:noFill/>
                </a:ln>
                <a:solidFill>
                  <a:prstClr val="white"/>
                </a:solidFill>
                <a:effectLst/>
                <a:uLnTx/>
                <a:uFillTx/>
                <a:latin typeface="Century Gothic" panose="020B0502020202020204"/>
              </a:rPr>
              <a:t>What</a:t>
            </a:r>
            <a:r>
              <a:rPr kumimoji="0" lang="en-US" sz="3200" b="0" i="0" u="none" strike="noStrike" kern="1200" cap="none" spc="0" normalizeH="0" noProof="0" dirty="0" smtClean="0">
                <a:ln>
                  <a:noFill/>
                </a:ln>
                <a:solidFill>
                  <a:prstClr val="white"/>
                </a:solidFill>
                <a:effectLst/>
                <a:uLnTx/>
                <a:uFillTx/>
                <a:latin typeface="Century Gothic" panose="020B0502020202020204"/>
              </a:rPr>
              <a:t> does the Law of Supply say according to Mr. Clifford?</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200" dirty="0">
                <a:solidFill>
                  <a:prstClr val="white"/>
                </a:solidFill>
                <a:latin typeface="Century Gothic" panose="020B0502020202020204"/>
              </a:rPr>
              <a:t> </a:t>
            </a:r>
            <a:r>
              <a:rPr lang="en-US" sz="3200" dirty="0" smtClean="0">
                <a:solidFill>
                  <a:prstClr val="white"/>
                </a:solidFill>
                <a:latin typeface="Century Gothic" panose="020B0502020202020204"/>
              </a:rPr>
              <a:t>How many shifters of supply are there?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rPr>
              <a:t> What are two</a:t>
            </a:r>
            <a:r>
              <a:rPr kumimoji="0" lang="en-US" sz="3200" b="0" i="0" u="none" strike="noStrike" kern="1200" cap="none" spc="0" normalizeH="0" noProof="0" dirty="0" smtClean="0">
                <a:ln>
                  <a:noFill/>
                </a:ln>
                <a:solidFill>
                  <a:prstClr val="white"/>
                </a:solidFill>
                <a:effectLst/>
                <a:uLnTx/>
                <a:uFillTx/>
                <a:latin typeface="Century Gothic" panose="020B0502020202020204"/>
              </a:rPr>
              <a:t> ways that the government can shift the supply curve?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rPr>
              <a:t> What is it called when quantity demand equals quantity supplied?</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rPr>
              <a:t> When</a:t>
            </a:r>
            <a:r>
              <a:rPr kumimoji="0" lang="en-US" sz="3200" b="0" i="0" u="none" strike="noStrike" kern="1200" cap="none" spc="0" normalizeH="0" noProof="0" dirty="0" smtClean="0">
                <a:ln>
                  <a:noFill/>
                </a:ln>
                <a:solidFill>
                  <a:prstClr val="white"/>
                </a:solidFill>
                <a:effectLst/>
                <a:uLnTx/>
                <a:uFillTx/>
                <a:latin typeface="Century Gothic" panose="020B0502020202020204"/>
              </a:rPr>
              <a:t> the demand is greater than supply what happens?</a:t>
            </a:r>
            <a:endParaRPr kumimoji="0" lang="en-US" sz="3200" b="0" i="0" u="none" strike="noStrike" kern="1200" cap="none" spc="0" normalizeH="0" baseline="0" noProof="0" dirty="0">
              <a:ln>
                <a:noFill/>
              </a:ln>
              <a:solidFill>
                <a:prstClr val="white"/>
              </a:solidFill>
              <a:effectLst/>
              <a:uLnTx/>
              <a:uFillTx/>
              <a:latin typeface="Century Gothic" panose="020B0502020202020204"/>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5 questions below</a:t>
            </a:r>
            <a:r>
              <a:rPr lang="en-US" sz="2800" dirty="0" smtClean="0">
                <a:solidFill>
                  <a:prstClr val="black"/>
                </a:solidFill>
                <a:latin typeface="Century Gothic" panose="020B0502020202020204"/>
              </a:rPr>
              <a:t>. Thanks.</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981343042"/>
      </p:ext>
    </p:extLst>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9"/>
          <a:stretch>
            <a:fillRect/>
          </a:stretch>
        </p:blipFill>
        <p:spPr>
          <a:xfrm>
            <a:off x="6795546" y="1095769"/>
            <a:ext cx="4322439" cy="4718713"/>
          </a:xfrm>
          <a:prstGeom prst="rect">
            <a:avLst/>
          </a:prstGeom>
        </p:spPr>
      </p:pic>
      <p:sp>
        <p:nvSpPr>
          <p:cNvPr id="6" name="Rectangle 5"/>
          <p:cNvSpPr/>
          <p:nvPr/>
        </p:nvSpPr>
        <p:spPr>
          <a:xfrm>
            <a:off x="479280" y="942592"/>
            <a:ext cx="4941806" cy="1754326"/>
          </a:xfrm>
          <a:prstGeom prst="rect">
            <a:avLst/>
          </a:prstGeom>
          <a:noFill/>
        </p:spPr>
        <p:txBody>
          <a:bodyPr wrap="squar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w="12700">
                  <a:solidFill>
                    <a:srgbClr val="EBEBEB">
                      <a:lumMod val="75000"/>
                    </a:srgbClr>
                  </a:solidFill>
                  <a:prstDash val="solid"/>
                </a:ln>
                <a:pattFill prst="dkUpDiag">
                  <a:fgClr>
                    <a:srgbClr val="EBEBEB"/>
                  </a:fgClr>
                  <a:bgClr>
                    <a:srgbClr val="EBEBEB">
                      <a:lumMod val="20000"/>
                      <a:lumOff val="80000"/>
                    </a:srgbClr>
                  </a:bgClr>
                </a:pattFill>
                <a:effectLst>
                  <a:outerShdw dist="38100" dir="2640000" algn="bl" rotWithShape="0">
                    <a:srgbClr val="EBEBEB">
                      <a:lumMod val="75000"/>
                    </a:srgbClr>
                  </a:outerShdw>
                </a:effectLst>
                <a:uLnTx/>
                <a:uFillTx/>
                <a:latin typeface="Century Gothic" panose="020B0502020202020204"/>
                <a:ea typeface="+mn-ea"/>
                <a:cs typeface="+mn-cs"/>
              </a:rPr>
              <a:t>Today’s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w="12700">
                  <a:solidFill>
                    <a:srgbClr val="EBEBEB">
                      <a:lumMod val="75000"/>
                    </a:srgbClr>
                  </a:solidFill>
                  <a:prstDash val="solid"/>
                </a:ln>
                <a:pattFill prst="dkUpDiag">
                  <a:fgClr>
                    <a:srgbClr val="EBEBEB"/>
                  </a:fgClr>
                  <a:bgClr>
                    <a:srgbClr val="EBEBEB">
                      <a:lumMod val="20000"/>
                      <a:lumOff val="80000"/>
                    </a:srgbClr>
                  </a:bgClr>
                </a:pattFill>
                <a:effectLst>
                  <a:outerShdw dist="38100" dir="2640000" algn="bl" rotWithShape="0">
                    <a:srgbClr val="EBEBEB">
                      <a:lumMod val="75000"/>
                    </a:srgbClr>
                  </a:outerShdw>
                </a:effectLst>
                <a:uLnTx/>
                <a:uFillTx/>
                <a:latin typeface="Century Gothic" panose="020B0502020202020204"/>
                <a:ea typeface="+mn-ea"/>
                <a:cs typeface="+mn-cs"/>
              </a:rPr>
              <a:t>Objective:</a:t>
            </a:r>
          </a:p>
        </p:txBody>
      </p:sp>
      <p:sp>
        <p:nvSpPr>
          <p:cNvPr id="7" name="Rectangle 6"/>
          <p:cNvSpPr/>
          <p:nvPr/>
        </p:nvSpPr>
        <p:spPr>
          <a:xfrm>
            <a:off x="317301" y="2917761"/>
            <a:ext cx="6306535" cy="193899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SSEMI 2.a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Define </a:t>
            </a:r>
            <a:r>
              <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rPr>
              <a:t>the law of supply </a:t>
            </a:r>
            <a:endParaRPr kumimoji="0" lang="en-US" sz="4000" b="0" i="0" u="none" strike="noStrike" kern="1200" cap="none" spc="0" normalizeH="0" baseline="0" noProof="0" dirty="0" smtClean="0">
              <a:ln>
                <a:noFill/>
              </a:ln>
              <a:solidFill>
                <a:prstClr val="white"/>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and </a:t>
            </a:r>
            <a:r>
              <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rPr>
              <a:t>the law of demand</a:t>
            </a:r>
          </a:p>
        </p:txBody>
      </p:sp>
    </p:spTree>
    <p:extLst>
      <p:ext uri="{BB962C8B-B14F-4D97-AF65-F5344CB8AC3E}">
        <p14:creationId xmlns:p14="http://schemas.microsoft.com/office/powerpoint/2010/main" val="3106393567"/>
      </p:ext>
    </p:extLst>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5523" y="1162784"/>
            <a:ext cx="641714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w="9525">
                  <a:solidFill>
                    <a:prstClr val="black"/>
                  </a:solidFill>
                  <a:prstDash val="solid"/>
                </a:ln>
                <a:solidFill>
                  <a:srgbClr val="54849A"/>
                </a:solidFill>
                <a:effectLst>
                  <a:outerShdw blurRad="12700" dist="38100" dir="2700000" algn="tl" rotWithShape="0">
                    <a:srgbClr val="54849A">
                      <a:lumMod val="60000"/>
                      <a:lumOff val="40000"/>
                    </a:srgbClr>
                  </a:outerShdw>
                </a:effectLst>
                <a:uLnTx/>
                <a:uFillTx/>
                <a:latin typeface="Century Gothic" panose="020B0502020202020204"/>
                <a:ea typeface="+mn-ea"/>
                <a:cs typeface="+mn-cs"/>
              </a:rPr>
              <a:t>Essential Question</a:t>
            </a:r>
            <a:endParaRPr kumimoji="0" lang="en-US" sz="5400" b="1" i="0" u="none" strike="noStrike" kern="1200" cap="none" spc="0" normalizeH="0" baseline="0" noProof="0" dirty="0">
              <a:ln w="9525">
                <a:solidFill>
                  <a:prstClr val="black"/>
                </a:solidFill>
                <a:prstDash val="solid"/>
              </a:ln>
              <a:solidFill>
                <a:srgbClr val="54849A"/>
              </a:solidFill>
              <a:effectLst>
                <a:outerShdw blurRad="12700" dist="38100" dir="2700000" algn="tl" rotWithShape="0">
                  <a:srgbClr val="54849A">
                    <a:lumMod val="60000"/>
                    <a:lumOff val="40000"/>
                  </a:srgbClr>
                </a:outerShdw>
              </a:effectLst>
              <a:uLnTx/>
              <a:uFillTx/>
              <a:latin typeface="Century Gothic" panose="020B0502020202020204"/>
              <a:ea typeface="+mn-ea"/>
              <a:cs typeface="+mn-cs"/>
            </a:endParaRPr>
          </a:p>
        </p:txBody>
      </p:sp>
      <p:sp>
        <p:nvSpPr>
          <p:cNvPr id="6" name="Rectangle 5"/>
          <p:cNvSpPr/>
          <p:nvPr/>
        </p:nvSpPr>
        <p:spPr>
          <a:xfrm>
            <a:off x="221245" y="2334469"/>
            <a:ext cx="6351419" cy="1569660"/>
          </a:xfrm>
          <a:prstGeom prst="rect">
            <a:avLst/>
          </a:prstGeom>
          <a:noFill/>
        </p:spPr>
        <p:txBody>
          <a:bodyPr wrap="non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w="9525">
                  <a:solidFill>
                    <a:prstClr val="black"/>
                  </a:solidFill>
                  <a:prstDash val="solid"/>
                </a:ln>
                <a:solidFill>
                  <a:srgbClr val="54849A"/>
                </a:solidFill>
                <a:effectLst>
                  <a:outerShdw blurRad="12700" dist="38100" dir="2700000" algn="tl" rotWithShape="0">
                    <a:srgbClr val="54849A">
                      <a:lumMod val="60000"/>
                      <a:lumOff val="40000"/>
                    </a:srgbClr>
                  </a:outerShdw>
                </a:effectLst>
                <a:uLnTx/>
                <a:uFillTx/>
                <a:latin typeface="Century Gothic" panose="020B0502020202020204"/>
                <a:ea typeface="+mn-ea"/>
                <a:cs typeface="+mn-cs"/>
              </a:rPr>
              <a:t>What is the law of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w="9525">
                  <a:solidFill>
                    <a:prstClr val="black"/>
                  </a:solidFill>
                  <a:prstDash val="solid"/>
                </a:ln>
                <a:solidFill>
                  <a:srgbClr val="54849A"/>
                </a:solidFill>
                <a:effectLst>
                  <a:outerShdw blurRad="12700" dist="38100" dir="2700000" algn="tl" rotWithShape="0">
                    <a:srgbClr val="54849A">
                      <a:lumMod val="60000"/>
                      <a:lumOff val="40000"/>
                    </a:srgbClr>
                  </a:outerShdw>
                </a:effectLst>
                <a:uLnTx/>
                <a:uFillTx/>
                <a:latin typeface="Century Gothic" panose="020B0502020202020204"/>
                <a:ea typeface="+mn-ea"/>
                <a:cs typeface="+mn-cs"/>
              </a:rPr>
              <a:t>supply and demand?</a:t>
            </a:r>
            <a:endParaRPr kumimoji="0" lang="en-US" sz="4800" b="1" i="0" u="none" strike="noStrike" kern="1200" cap="none" spc="0" normalizeH="0" baseline="0" noProof="0" dirty="0">
              <a:ln w="9525">
                <a:solidFill>
                  <a:prstClr val="black"/>
                </a:solidFill>
                <a:prstDash val="solid"/>
              </a:ln>
              <a:solidFill>
                <a:srgbClr val="54849A"/>
              </a:solidFill>
              <a:effectLst>
                <a:outerShdw blurRad="12700" dist="38100" dir="2700000" algn="tl" rotWithShape="0">
                  <a:srgbClr val="54849A">
                    <a:lumMod val="60000"/>
                    <a:lumOff val="40000"/>
                  </a:srgbClr>
                </a:outerShdw>
              </a:effectLst>
              <a:uLnTx/>
              <a:uFillTx/>
              <a:latin typeface="Century Gothic" panose="020B0502020202020204"/>
              <a:ea typeface="+mn-ea"/>
              <a:cs typeface="+mn-cs"/>
            </a:endParaRPr>
          </a:p>
        </p:txBody>
      </p:sp>
      <p:pic>
        <p:nvPicPr>
          <p:cNvPr id="7" name="Picture 6"/>
          <p:cNvPicPr>
            <a:picLocks noChangeAspect="1"/>
          </p:cNvPicPr>
          <p:nvPr/>
        </p:nvPicPr>
        <p:blipFill>
          <a:blip r:embed="rId9"/>
          <a:stretch>
            <a:fillRect/>
          </a:stretch>
        </p:blipFill>
        <p:spPr>
          <a:xfrm>
            <a:off x="7609593" y="1072445"/>
            <a:ext cx="4322763" cy="4718756"/>
          </a:xfrm>
          <a:prstGeom prst="rect">
            <a:avLst/>
          </a:prstGeom>
        </p:spPr>
      </p:pic>
    </p:spTree>
    <p:extLst>
      <p:ext uri="{BB962C8B-B14F-4D97-AF65-F5344CB8AC3E}">
        <p14:creationId xmlns:p14="http://schemas.microsoft.com/office/powerpoint/2010/main" val="31845326"/>
      </p:ext>
    </p:extLst>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623768" y="0"/>
            <a:ext cx="10936861" cy="6858000"/>
          </a:xfrm>
          <a:prstGeom prst="rect">
            <a:avLst/>
          </a:prstGeom>
        </p:spPr>
      </p:pic>
      <p:sp>
        <p:nvSpPr>
          <p:cNvPr id="3" name="Rectangle 2"/>
          <p:cNvSpPr/>
          <p:nvPr/>
        </p:nvSpPr>
        <p:spPr>
          <a:xfrm>
            <a:off x="1622475" y="1499305"/>
            <a:ext cx="4192173" cy="707886"/>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w="0"/>
                <a:solidFill>
                  <a:srgbClr val="B01513"/>
                </a:solidFill>
                <a:effectLst>
                  <a:outerShdw blurRad="38100" dist="25400" dir="5400000" algn="ctr" rotWithShape="0">
                    <a:srgbClr val="6E747A">
                      <a:alpha val="43000"/>
                    </a:srgbClr>
                  </a:outerShdw>
                </a:effectLst>
                <a:uLnTx/>
                <a:uFillTx/>
                <a:latin typeface="Century Gothic" panose="020B0502020202020204"/>
                <a:ea typeface="+mn-ea"/>
                <a:cs typeface="+mn-cs"/>
              </a:rPr>
              <a:t>Law of Demand</a:t>
            </a:r>
            <a:endParaRPr kumimoji="0" lang="en-US" sz="4000" b="0" i="0" u="none" strike="noStrike" kern="1200" cap="none" spc="0" normalizeH="0" baseline="0" noProof="0" dirty="0">
              <a:ln w="0"/>
              <a:solidFill>
                <a:srgbClr val="B01513"/>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sp>
        <p:nvSpPr>
          <p:cNvPr id="4" name="Rectangle 3"/>
          <p:cNvSpPr/>
          <p:nvPr/>
        </p:nvSpPr>
        <p:spPr>
          <a:xfrm>
            <a:off x="6751723" y="1499305"/>
            <a:ext cx="3626314" cy="707886"/>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w="0"/>
                <a:solidFill>
                  <a:srgbClr val="B01513"/>
                </a:solidFill>
                <a:effectLst>
                  <a:outerShdw blurRad="38100" dist="25400" dir="5400000" algn="ctr" rotWithShape="0">
                    <a:srgbClr val="6E747A">
                      <a:alpha val="43000"/>
                    </a:srgbClr>
                  </a:outerShdw>
                </a:effectLst>
                <a:uLnTx/>
                <a:uFillTx/>
                <a:latin typeface="Century Gothic" panose="020B0502020202020204"/>
                <a:ea typeface="+mn-ea"/>
                <a:cs typeface="+mn-cs"/>
              </a:rPr>
              <a:t>Law of </a:t>
            </a:r>
            <a:r>
              <a:rPr kumimoji="0" lang="en-US" sz="4000" b="0" i="0" u="none" strike="noStrike" kern="1200" cap="none" spc="0" normalizeH="0" baseline="0" noProof="0" dirty="0" smtClean="0">
                <a:ln w="0"/>
                <a:solidFill>
                  <a:srgbClr val="B01513"/>
                </a:solidFill>
                <a:effectLst>
                  <a:outerShdw blurRad="38100" dist="25400" dir="5400000" algn="ctr" rotWithShape="0">
                    <a:srgbClr val="6E747A">
                      <a:alpha val="43000"/>
                    </a:srgbClr>
                  </a:outerShdw>
                </a:effectLst>
                <a:uLnTx/>
                <a:uFillTx/>
                <a:latin typeface="Century Gothic" panose="020B0502020202020204"/>
                <a:ea typeface="+mn-ea"/>
                <a:cs typeface="+mn-cs"/>
              </a:rPr>
              <a:t>Supply</a:t>
            </a:r>
            <a:endParaRPr kumimoji="0" lang="en-US" sz="4000" b="0" i="0" u="none" strike="noStrike" kern="1200" cap="none" spc="0" normalizeH="0" baseline="0" noProof="0" dirty="0">
              <a:ln w="0"/>
              <a:solidFill>
                <a:srgbClr val="B01513"/>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spTree>
    <p:extLst>
      <p:ext uri="{BB962C8B-B14F-4D97-AF65-F5344CB8AC3E}">
        <p14:creationId xmlns:p14="http://schemas.microsoft.com/office/powerpoint/2010/main" val="1561735973"/>
      </p:ext>
    </p:extLst>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28931467"/>
      </p:ext>
    </p:extLst>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Image result for law of deman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8598275"/>
      </p:ext>
    </p:extLst>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1827" y="0"/>
            <a:ext cx="12090173" cy="6858000"/>
          </a:xfrm>
          <a:prstGeom prst="rect">
            <a:avLst/>
          </a:prstGeom>
        </p:spPr>
      </p:pic>
    </p:spTree>
    <p:extLst>
      <p:ext uri="{BB962C8B-B14F-4D97-AF65-F5344CB8AC3E}">
        <p14:creationId xmlns:p14="http://schemas.microsoft.com/office/powerpoint/2010/main" val="112139082"/>
      </p:ext>
    </p:extLst>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623768" y="0"/>
            <a:ext cx="10936861" cy="6858000"/>
          </a:xfrm>
          <a:prstGeom prst="rect">
            <a:avLst/>
          </a:prstGeom>
        </p:spPr>
      </p:pic>
      <p:sp>
        <p:nvSpPr>
          <p:cNvPr id="3" name="Rectangle 2"/>
          <p:cNvSpPr/>
          <p:nvPr/>
        </p:nvSpPr>
        <p:spPr>
          <a:xfrm>
            <a:off x="1622475" y="1499305"/>
            <a:ext cx="4192173" cy="707886"/>
          </a:xfrm>
          <a:prstGeom prst="rect">
            <a:avLst/>
          </a:prstGeom>
          <a:noFill/>
        </p:spPr>
        <p:txBody>
          <a:bodyPr wrap="none" lIns="91440" tIns="45720" rIns="91440" bIns="45720">
            <a:spAutoFit/>
          </a:bodyPr>
          <a:lstStyle/>
          <a:p>
            <a:pPr algn="ctr"/>
            <a:r>
              <a:rPr lang="en-US" sz="4000" dirty="0" smtClean="0">
                <a:ln w="0"/>
                <a:solidFill>
                  <a:schemeClr val="accent1"/>
                </a:solidFill>
                <a:effectLst>
                  <a:outerShdw blurRad="38100" dist="25400" dir="5400000" algn="ctr" rotWithShape="0">
                    <a:srgbClr val="6E747A">
                      <a:alpha val="43000"/>
                    </a:srgbClr>
                  </a:outerShdw>
                </a:effectLst>
              </a:rPr>
              <a:t>Law of Demand</a:t>
            </a:r>
            <a:endParaRPr lang="en-US" sz="4000" b="0" cap="none" spc="0" dirty="0">
              <a:ln w="0"/>
              <a:solidFill>
                <a:schemeClr val="accent1"/>
              </a:solidFill>
              <a:effectLst>
                <a:outerShdw blurRad="38100" dist="25400" dir="5400000" algn="ctr" rotWithShape="0">
                  <a:srgbClr val="6E747A">
                    <a:alpha val="43000"/>
                  </a:srgbClr>
                </a:outerShdw>
              </a:effectLst>
            </a:endParaRPr>
          </a:p>
        </p:txBody>
      </p:sp>
      <p:sp>
        <p:nvSpPr>
          <p:cNvPr id="4" name="Rectangle 3"/>
          <p:cNvSpPr/>
          <p:nvPr/>
        </p:nvSpPr>
        <p:spPr>
          <a:xfrm>
            <a:off x="6751723" y="1499305"/>
            <a:ext cx="3626314" cy="707886"/>
          </a:xfrm>
          <a:prstGeom prst="rect">
            <a:avLst/>
          </a:prstGeom>
        </p:spPr>
        <p:txBody>
          <a:bodyPr wrap="none">
            <a:spAutoFit/>
          </a:bodyPr>
          <a:lstStyle/>
          <a:p>
            <a:pPr lvl="0" algn="ctr"/>
            <a:r>
              <a:rPr lang="en-US" sz="4000" dirty="0">
                <a:ln w="0"/>
                <a:solidFill>
                  <a:srgbClr val="B01513"/>
                </a:solidFill>
                <a:effectLst>
                  <a:outerShdw blurRad="38100" dist="25400" dir="5400000" algn="ctr" rotWithShape="0">
                    <a:srgbClr val="6E747A">
                      <a:alpha val="43000"/>
                    </a:srgbClr>
                  </a:outerShdw>
                </a:effectLst>
              </a:rPr>
              <a:t>Law of </a:t>
            </a:r>
            <a:r>
              <a:rPr lang="en-US" sz="4000" dirty="0" smtClean="0">
                <a:ln w="0"/>
                <a:solidFill>
                  <a:srgbClr val="B01513"/>
                </a:solidFill>
                <a:effectLst>
                  <a:outerShdw blurRad="38100" dist="25400" dir="5400000" algn="ctr" rotWithShape="0">
                    <a:srgbClr val="6E747A">
                      <a:alpha val="43000"/>
                    </a:srgbClr>
                  </a:outerShdw>
                </a:effectLst>
              </a:rPr>
              <a:t>Supply</a:t>
            </a:r>
            <a:endParaRPr lang="en-US" sz="4000" dirty="0">
              <a:ln w="0"/>
              <a:solidFill>
                <a:srgbClr val="B01513"/>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176060384"/>
      </p:ext>
    </p:extLst>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89144" name="Group 24"/>
          <p:cNvGrpSpPr>
            <a:grpSpLocks/>
          </p:cNvGrpSpPr>
          <p:nvPr/>
        </p:nvGrpSpPr>
        <p:grpSpPr bwMode="auto">
          <a:xfrm>
            <a:off x="206324" y="2975768"/>
            <a:ext cx="3657600" cy="2063750"/>
            <a:chOff x="960" y="1522"/>
            <a:chExt cx="2304" cy="1300"/>
          </a:xfrm>
        </p:grpSpPr>
        <p:pic>
          <p:nvPicPr>
            <p:cNvPr id="389138"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0" y="1522"/>
              <a:ext cx="2304" cy="1300"/>
            </a:xfrm>
            <a:prstGeom prst="rect">
              <a:avLst/>
            </a:prstGeom>
            <a:noFill/>
            <a:extLst>
              <a:ext uri="{909E8E84-426E-40DD-AFC4-6F175D3DCCD1}">
                <a14:hiddenFill xmlns:a14="http://schemas.microsoft.com/office/drawing/2010/main">
                  <a:solidFill>
                    <a:srgbClr val="FFFFFF"/>
                  </a:solidFill>
                </a14:hiddenFill>
              </a:ext>
            </a:extLst>
          </p:spPr>
        </p:pic>
        <p:sp>
          <p:nvSpPr>
            <p:cNvPr id="389139" name="Text Box 19"/>
            <p:cNvSpPr txBox="1">
              <a:spLocks noChangeArrowheads="1"/>
            </p:cNvSpPr>
            <p:nvPr/>
          </p:nvSpPr>
          <p:spPr bwMode="auto">
            <a:xfrm>
              <a:off x="1248" y="1900"/>
              <a:ext cx="864" cy="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fontAlgn="base" hangingPunct="0">
                <a:spcBef>
                  <a:spcPct val="50000"/>
                </a:spcBef>
                <a:spcAft>
                  <a:spcPct val="0"/>
                </a:spcAft>
              </a:pPr>
              <a:r>
                <a:rPr lang="en-US" altLang="en-US" b="1" dirty="0">
                  <a:solidFill>
                    <a:srgbClr val="FFFFFF"/>
                  </a:solidFill>
                </a:rPr>
                <a:t>Price</a:t>
              </a:r>
              <a:endParaRPr lang="en-US" altLang="en-US" dirty="0">
                <a:solidFill>
                  <a:srgbClr val="FFFFFF"/>
                </a:solidFill>
              </a:endParaRPr>
            </a:p>
            <a:p>
              <a:pPr eaLnBrk="0" fontAlgn="base" hangingPunct="0">
                <a:spcBef>
                  <a:spcPct val="50000"/>
                </a:spcBef>
                <a:spcAft>
                  <a:spcPct val="0"/>
                </a:spcAft>
              </a:pPr>
              <a:r>
                <a:rPr lang="en-US" altLang="en-US" sz="1600" dirty="0">
                  <a:solidFill>
                    <a:srgbClr val="FFFFFF"/>
                  </a:solidFill>
                </a:rPr>
                <a:t>   As price      </a:t>
              </a:r>
              <a:br>
                <a:rPr lang="en-US" altLang="en-US" sz="1600" dirty="0">
                  <a:solidFill>
                    <a:srgbClr val="FFFFFF"/>
                  </a:solidFill>
                </a:rPr>
              </a:br>
              <a:r>
                <a:rPr lang="en-US" altLang="en-US" sz="1600" dirty="0">
                  <a:solidFill>
                    <a:srgbClr val="FFFFFF"/>
                  </a:solidFill>
                </a:rPr>
                <a:t>  increases…</a:t>
              </a:r>
              <a:endParaRPr lang="en-US" altLang="en-US" sz="2000" dirty="0">
                <a:solidFill>
                  <a:srgbClr val="FFFFFF"/>
                </a:solidFill>
              </a:endParaRPr>
            </a:p>
          </p:txBody>
        </p:sp>
        <p:sp>
          <p:nvSpPr>
            <p:cNvPr id="389140" name="Text Box 20"/>
            <p:cNvSpPr txBox="1">
              <a:spLocks noChangeArrowheads="1"/>
            </p:cNvSpPr>
            <p:nvPr/>
          </p:nvSpPr>
          <p:spPr bwMode="auto">
            <a:xfrm>
              <a:off x="2112" y="1900"/>
              <a:ext cx="864" cy="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fontAlgn="base" hangingPunct="0">
                <a:spcBef>
                  <a:spcPct val="50000"/>
                </a:spcBef>
                <a:spcAft>
                  <a:spcPct val="0"/>
                </a:spcAft>
              </a:pPr>
              <a:r>
                <a:rPr lang="en-US" altLang="en-US" b="1">
                  <a:solidFill>
                    <a:srgbClr val="FFFFFF"/>
                  </a:solidFill>
                </a:rPr>
                <a:t>Supply</a:t>
              </a:r>
              <a:endParaRPr lang="en-US" altLang="en-US">
                <a:solidFill>
                  <a:srgbClr val="FFFFFF"/>
                </a:solidFill>
              </a:endParaRPr>
            </a:p>
            <a:p>
              <a:pPr algn="ctr" eaLnBrk="0" fontAlgn="base" hangingPunct="0">
                <a:spcBef>
                  <a:spcPct val="50000"/>
                </a:spcBef>
                <a:spcAft>
                  <a:spcPct val="0"/>
                </a:spcAft>
              </a:pPr>
              <a:r>
                <a:rPr lang="en-US" altLang="en-US" sz="1600">
                  <a:solidFill>
                    <a:srgbClr val="FFFFFF"/>
                  </a:solidFill>
                </a:rPr>
                <a:t>Quantity supplied increases</a:t>
              </a:r>
              <a:endParaRPr lang="en-US" altLang="en-US" sz="2000">
                <a:solidFill>
                  <a:srgbClr val="FFFFFF"/>
                </a:solidFill>
              </a:endParaRPr>
            </a:p>
          </p:txBody>
        </p:sp>
      </p:grpSp>
      <p:grpSp>
        <p:nvGrpSpPr>
          <p:cNvPr id="389143" name="Group 23"/>
          <p:cNvGrpSpPr>
            <a:grpSpLocks/>
          </p:cNvGrpSpPr>
          <p:nvPr/>
        </p:nvGrpSpPr>
        <p:grpSpPr bwMode="auto">
          <a:xfrm>
            <a:off x="8425217" y="3124994"/>
            <a:ext cx="3430588" cy="1947862"/>
            <a:chOff x="2544" y="2661"/>
            <a:chExt cx="2161" cy="1227"/>
          </a:xfrm>
        </p:grpSpPr>
        <p:pic>
          <p:nvPicPr>
            <p:cNvPr id="389137"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4" y="2661"/>
              <a:ext cx="2161" cy="1227"/>
            </a:xfrm>
            <a:prstGeom prst="rect">
              <a:avLst/>
            </a:prstGeom>
            <a:noFill/>
            <a:extLst>
              <a:ext uri="{909E8E84-426E-40DD-AFC4-6F175D3DCCD1}">
                <a14:hiddenFill xmlns:a14="http://schemas.microsoft.com/office/drawing/2010/main">
                  <a:solidFill>
                    <a:srgbClr val="FFFFFF"/>
                  </a:solidFill>
                </a14:hiddenFill>
              </a:ext>
            </a:extLst>
          </p:spPr>
        </p:pic>
        <p:sp>
          <p:nvSpPr>
            <p:cNvPr id="389141" name="Text Box 21"/>
            <p:cNvSpPr txBox="1">
              <a:spLocks noChangeArrowheads="1"/>
            </p:cNvSpPr>
            <p:nvPr/>
          </p:nvSpPr>
          <p:spPr bwMode="auto">
            <a:xfrm>
              <a:off x="2787" y="2832"/>
              <a:ext cx="864" cy="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fontAlgn="base" hangingPunct="0">
                <a:spcBef>
                  <a:spcPct val="50000"/>
                </a:spcBef>
                <a:spcAft>
                  <a:spcPct val="0"/>
                </a:spcAft>
              </a:pPr>
              <a:r>
                <a:rPr lang="en-US" altLang="en-US" b="1">
                  <a:solidFill>
                    <a:srgbClr val="FFFFFF"/>
                  </a:solidFill>
                </a:rPr>
                <a:t>Price</a:t>
              </a:r>
              <a:endParaRPr lang="en-US" altLang="en-US">
                <a:solidFill>
                  <a:srgbClr val="FFFFFF"/>
                </a:solidFill>
              </a:endParaRPr>
            </a:p>
            <a:p>
              <a:pPr algn="ctr" eaLnBrk="0" fontAlgn="base" hangingPunct="0">
                <a:spcBef>
                  <a:spcPct val="50000"/>
                </a:spcBef>
                <a:spcAft>
                  <a:spcPct val="0"/>
                </a:spcAft>
              </a:pPr>
              <a:r>
                <a:rPr lang="en-US" altLang="en-US" sz="1600">
                  <a:solidFill>
                    <a:srgbClr val="FFFFFF"/>
                  </a:solidFill>
                </a:rPr>
                <a:t>As price falls…</a:t>
              </a:r>
              <a:endParaRPr lang="en-US" altLang="en-US" sz="2000">
                <a:solidFill>
                  <a:srgbClr val="FFFFFF"/>
                </a:solidFill>
              </a:endParaRPr>
            </a:p>
          </p:txBody>
        </p:sp>
        <p:sp>
          <p:nvSpPr>
            <p:cNvPr id="389142" name="Text Box 22"/>
            <p:cNvSpPr txBox="1">
              <a:spLocks noChangeArrowheads="1"/>
            </p:cNvSpPr>
            <p:nvPr/>
          </p:nvSpPr>
          <p:spPr bwMode="auto">
            <a:xfrm>
              <a:off x="3648" y="2832"/>
              <a:ext cx="768" cy="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fontAlgn="base" hangingPunct="0">
                <a:spcBef>
                  <a:spcPct val="50000"/>
                </a:spcBef>
                <a:spcAft>
                  <a:spcPct val="0"/>
                </a:spcAft>
              </a:pPr>
              <a:r>
                <a:rPr lang="en-US" altLang="en-US" b="1">
                  <a:solidFill>
                    <a:srgbClr val="FFFFFF"/>
                  </a:solidFill>
                </a:rPr>
                <a:t>Supply</a:t>
              </a:r>
              <a:endParaRPr lang="en-US" altLang="en-US">
                <a:solidFill>
                  <a:srgbClr val="FFFFFF"/>
                </a:solidFill>
              </a:endParaRPr>
            </a:p>
            <a:p>
              <a:pPr algn="ctr" eaLnBrk="0" fontAlgn="base" hangingPunct="0">
                <a:spcBef>
                  <a:spcPct val="50000"/>
                </a:spcBef>
                <a:spcAft>
                  <a:spcPct val="0"/>
                </a:spcAft>
              </a:pPr>
              <a:r>
                <a:rPr lang="en-US" altLang="en-US" sz="1600">
                  <a:solidFill>
                    <a:srgbClr val="FFFFFF"/>
                  </a:solidFill>
                </a:rPr>
                <a:t>Quantity supplied falls</a:t>
              </a:r>
              <a:endParaRPr lang="en-US" altLang="en-US" sz="2000">
                <a:solidFill>
                  <a:srgbClr val="FFFFFF"/>
                </a:solidFill>
              </a:endParaRPr>
            </a:p>
          </p:txBody>
        </p:sp>
      </p:grpSp>
      <p:sp>
        <p:nvSpPr>
          <p:cNvPr id="389157" name="Rectangle 37"/>
          <p:cNvSpPr>
            <a:spLocks noGrp="1" noChangeArrowheads="1"/>
          </p:cNvSpPr>
          <p:nvPr>
            <p:ph type="title"/>
          </p:nvPr>
        </p:nvSpPr>
        <p:spPr>
          <a:xfrm>
            <a:off x="465489" y="294742"/>
            <a:ext cx="9404723" cy="1400530"/>
          </a:xfrm>
        </p:spPr>
        <p:txBody>
          <a:bodyPr/>
          <a:lstStyle/>
          <a:p>
            <a:r>
              <a:rPr lang="en-US" altLang="en-US" dirty="0"/>
              <a:t>The Law of Supply</a:t>
            </a:r>
          </a:p>
        </p:txBody>
      </p:sp>
      <p:sp>
        <p:nvSpPr>
          <p:cNvPr id="389158" name="Rectangle 38"/>
          <p:cNvSpPr>
            <a:spLocks noGrp="1" noChangeArrowheads="1"/>
          </p:cNvSpPr>
          <p:nvPr>
            <p:ph idx="1"/>
          </p:nvPr>
        </p:nvSpPr>
        <p:spPr>
          <a:xfrm>
            <a:off x="581329" y="1383646"/>
            <a:ext cx="10899471" cy="4195481"/>
          </a:xfrm>
        </p:spPr>
        <p:txBody>
          <a:bodyPr>
            <a:normAutofit/>
          </a:bodyPr>
          <a:lstStyle/>
          <a:p>
            <a:r>
              <a:rPr lang="en-US" altLang="en-US" sz="3200" dirty="0"/>
              <a:t>According to the law of supply, suppliers will offer more of a good at a higher price. </a:t>
            </a:r>
          </a:p>
        </p:txBody>
      </p:sp>
      <p:pic>
        <p:nvPicPr>
          <p:cNvPr id="389159" name="Picture 39">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1"/>
          <a:stretch>
            <a:fillRect/>
          </a:stretch>
        </p:blipFill>
        <p:spPr>
          <a:xfrm>
            <a:off x="4097338" y="3179939"/>
            <a:ext cx="4338637" cy="2095500"/>
          </a:xfrm>
          <a:prstGeom prst="rect">
            <a:avLst/>
          </a:prstGeom>
        </p:spPr>
      </p:pic>
    </p:spTree>
    <p:extLst>
      <p:ext uri="{BB962C8B-B14F-4D97-AF65-F5344CB8AC3E}">
        <p14:creationId xmlns:p14="http://schemas.microsoft.com/office/powerpoint/2010/main" val="212198297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89157"/>
                                        </p:tgtEl>
                                        <p:attrNameLst>
                                          <p:attrName>style.visibility</p:attrName>
                                        </p:attrNameLst>
                                      </p:cBhvr>
                                      <p:to>
                                        <p:strVal val="visible"/>
                                      </p:to>
                                    </p:set>
                                    <p:anim calcmode="lin" valueType="num">
                                      <p:cBhvr additive="base">
                                        <p:cTn id="7" dur="500" fill="hold"/>
                                        <p:tgtEl>
                                          <p:spTgt spid="389157"/>
                                        </p:tgtEl>
                                        <p:attrNameLst>
                                          <p:attrName>ppt_x</p:attrName>
                                        </p:attrNameLst>
                                      </p:cBhvr>
                                      <p:tavLst>
                                        <p:tav tm="0">
                                          <p:val>
                                            <p:strVal val="#ppt_x"/>
                                          </p:val>
                                        </p:tav>
                                        <p:tav tm="100000">
                                          <p:val>
                                            <p:strVal val="#ppt_x"/>
                                          </p:val>
                                        </p:tav>
                                      </p:tavLst>
                                    </p:anim>
                                    <p:anim calcmode="lin" valueType="num">
                                      <p:cBhvr additive="base">
                                        <p:cTn id="8" dur="500" fill="hold"/>
                                        <p:tgtEl>
                                          <p:spTgt spid="38915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89158">
                                            <p:txEl>
                                              <p:pRg st="0" end="0"/>
                                            </p:txEl>
                                          </p:spTgt>
                                        </p:tgtEl>
                                        <p:attrNameLst>
                                          <p:attrName>style.visibility</p:attrName>
                                        </p:attrNameLst>
                                      </p:cBhvr>
                                      <p:to>
                                        <p:strVal val="visible"/>
                                      </p:to>
                                    </p:set>
                                    <p:animEffect transition="in" filter="dissolve">
                                      <p:cBhvr>
                                        <p:cTn id="13" dur="500"/>
                                        <p:tgtEl>
                                          <p:spTgt spid="38915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389144"/>
                                        </p:tgtEl>
                                        <p:attrNameLst>
                                          <p:attrName>style.visibility</p:attrName>
                                        </p:attrNameLst>
                                      </p:cBhvr>
                                      <p:to>
                                        <p:strVal val="visible"/>
                                      </p:to>
                                    </p:set>
                                    <p:animEffect transition="in" filter="wipe(down)">
                                      <p:cBhvr>
                                        <p:cTn id="18" dur="500"/>
                                        <p:tgtEl>
                                          <p:spTgt spid="38914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389143"/>
                                        </p:tgtEl>
                                        <p:attrNameLst>
                                          <p:attrName>style.visibility</p:attrName>
                                        </p:attrNameLst>
                                      </p:cBhvr>
                                      <p:to>
                                        <p:strVal val="visible"/>
                                      </p:to>
                                    </p:set>
                                    <p:animEffect transition="in" filter="wipe(up)">
                                      <p:cBhvr>
                                        <p:cTn id="23" dur="500"/>
                                        <p:tgtEl>
                                          <p:spTgt spid="389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7" grpId="0" autoUpdateAnimBg="0"/>
      <p:bldP spid="389158"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4"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9.21</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417689" y="1749732"/>
            <a:ext cx="11209868" cy="5016758"/>
          </a:xfrm>
          <a:prstGeom prst="rect">
            <a:avLst/>
          </a:prstGeom>
          <a:noFill/>
        </p:spPr>
        <p:txBody>
          <a:bodyPr wrap="square" rtlCol="0">
            <a:spAutoFit/>
          </a:bodyPr>
          <a:lstStyle/>
          <a:p>
            <a:pPr marL="742950" marR="0" lvl="0" indent="-742950" algn="l" defTabSz="457200" rtl="0" eaLnBrk="1" fontAlgn="base"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smtClean="0">
                <a:ln>
                  <a:noFill/>
                </a:ln>
                <a:solidFill>
                  <a:srgbClr val="E6B729">
                    <a:lumMod val="40000"/>
                    <a:lumOff val="60000"/>
                  </a:srgbClr>
                </a:solidFill>
                <a:effectLst/>
                <a:uLnTx/>
                <a:uFillTx/>
                <a:latin typeface="avenirroman"/>
                <a:ea typeface="+mn-ea"/>
                <a:cs typeface="+mn-cs"/>
              </a:rPr>
              <a:t>A </a:t>
            </a: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raise in the minimum wage could cost how many jobs according to the report</a:t>
            </a:r>
            <a:r>
              <a:rPr kumimoji="0" lang="en-US" sz="4000" b="0" i="0" u="none" strike="noStrike" kern="1200" cap="none" spc="0" normalizeH="0" baseline="0" noProof="0" dirty="0" smtClean="0">
                <a:ln>
                  <a:noFill/>
                </a:ln>
                <a:solidFill>
                  <a:srgbClr val="E6B729">
                    <a:lumMod val="40000"/>
                    <a:lumOff val="60000"/>
                  </a:srgbClr>
                </a:solidFill>
                <a:effectLst/>
                <a:uLnTx/>
                <a:uFillTx/>
                <a:latin typeface="avenirroman"/>
                <a:ea typeface="+mn-ea"/>
                <a:cs typeface="+mn-cs"/>
              </a:rPr>
              <a:t>?</a:t>
            </a:r>
          </a:p>
          <a:p>
            <a:pPr marL="742950" marR="0" lvl="0" indent="-742950" algn="l" defTabSz="457200" rtl="0" eaLnBrk="1" fontAlgn="base"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smtClean="0">
                <a:ln>
                  <a:noFill/>
                </a:ln>
                <a:solidFill>
                  <a:srgbClr val="E6B729">
                    <a:lumMod val="40000"/>
                    <a:lumOff val="60000"/>
                  </a:srgbClr>
                </a:solidFill>
                <a:effectLst/>
                <a:uLnTx/>
                <a:uFillTx/>
                <a:latin typeface="avenirroman"/>
                <a:ea typeface="+mn-ea"/>
                <a:cs typeface="+mn-cs"/>
              </a:rPr>
              <a:t>How </a:t>
            </a: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many Americans live below the poverty line?</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3. </a:t>
            </a:r>
            <a:r>
              <a:rPr kumimoji="0" lang="en-US" sz="4000" b="0" i="0" u="none" strike="noStrike" kern="1200" cap="none" spc="0" normalizeH="0" baseline="0" noProof="0" dirty="0" smtClean="0">
                <a:ln>
                  <a:noFill/>
                </a:ln>
                <a:solidFill>
                  <a:srgbClr val="E6B729">
                    <a:lumMod val="40000"/>
                    <a:lumOff val="60000"/>
                  </a:srgbClr>
                </a:solidFill>
                <a:effectLst/>
                <a:uLnTx/>
                <a:uFillTx/>
                <a:latin typeface="avenirroman"/>
                <a:ea typeface="+mn-ea"/>
                <a:cs typeface="+mn-cs"/>
              </a:rPr>
              <a:t> Which </a:t>
            </a: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group of people will most likely lose their jobs with a minimum wage raise?</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4. </a:t>
            </a:r>
            <a:r>
              <a:rPr kumimoji="0" lang="en-US" sz="4000" b="0" i="0" u="none" strike="noStrike" kern="1200" cap="none" spc="0" normalizeH="0" baseline="0" noProof="0" dirty="0" smtClean="0">
                <a:ln>
                  <a:noFill/>
                </a:ln>
                <a:solidFill>
                  <a:srgbClr val="E6B729">
                    <a:lumMod val="40000"/>
                    <a:lumOff val="60000"/>
                  </a:srgbClr>
                </a:solidFill>
                <a:effectLst/>
                <a:uLnTx/>
                <a:uFillTx/>
                <a:latin typeface="avenirroman"/>
                <a:ea typeface="+mn-ea"/>
                <a:cs typeface="+mn-cs"/>
              </a:rPr>
              <a:t> Would </a:t>
            </a:r>
            <a:r>
              <a:rPr kumimoji="0" lang="en-US" sz="4000" b="0" i="0" u="none" strike="noStrike" kern="1200" cap="none" spc="0" normalizeH="0" baseline="0" noProof="0" dirty="0">
                <a:ln>
                  <a:noFill/>
                </a:ln>
                <a:solidFill>
                  <a:srgbClr val="E6B729">
                    <a:lumMod val="40000"/>
                    <a:lumOff val="60000"/>
                  </a:srgbClr>
                </a:solidFill>
                <a:effectLst/>
                <a:uLnTx/>
                <a:uFillTx/>
                <a:latin typeface="avenirroman"/>
                <a:ea typeface="+mn-ea"/>
                <a:cs typeface="+mn-cs"/>
              </a:rPr>
              <a:t>raising the minimum wage be a good idea or a bad idea?</a:t>
            </a: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4 questions below; </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930816373"/>
      </p:ext>
    </p:extLst>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5522" name="Rectangle 18"/>
          <p:cNvSpPr>
            <a:spLocks noGrp="1" noChangeArrowheads="1"/>
          </p:cNvSpPr>
          <p:nvPr>
            <p:ph type="title"/>
          </p:nvPr>
        </p:nvSpPr>
        <p:spPr>
          <a:xfrm>
            <a:off x="242043" y="93233"/>
            <a:ext cx="9404723" cy="1400530"/>
          </a:xfrm>
        </p:spPr>
        <p:txBody>
          <a:bodyPr/>
          <a:lstStyle/>
          <a:p>
            <a:r>
              <a:rPr lang="en-US" altLang="en-US" dirty="0"/>
              <a:t>How Does the Law of Supply Work?</a:t>
            </a:r>
          </a:p>
        </p:txBody>
      </p:sp>
      <p:sp>
        <p:nvSpPr>
          <p:cNvPr id="405523" name="Rectangle 19"/>
          <p:cNvSpPr>
            <a:spLocks noGrp="1" noChangeArrowheads="1"/>
          </p:cNvSpPr>
          <p:nvPr>
            <p:ph idx="1"/>
          </p:nvPr>
        </p:nvSpPr>
        <p:spPr>
          <a:xfrm>
            <a:off x="242043" y="991762"/>
            <a:ext cx="7453665" cy="4895041"/>
          </a:xfrm>
        </p:spPr>
        <p:txBody>
          <a:bodyPr>
            <a:normAutofit fontScale="92500" lnSpcReduction="10000"/>
          </a:bodyPr>
          <a:lstStyle/>
          <a:p>
            <a:r>
              <a:rPr lang="en-US" altLang="en-US" sz="3600" u="sng" dirty="0"/>
              <a:t>Economists use the term </a:t>
            </a:r>
            <a:r>
              <a:rPr lang="en-US" altLang="en-US" sz="3600" u="sng" dirty="0">
                <a:solidFill>
                  <a:schemeClr val="accent2"/>
                </a:solidFill>
              </a:rPr>
              <a:t>quantity supplied</a:t>
            </a:r>
            <a:r>
              <a:rPr lang="en-US" altLang="en-US" sz="3600" u="sng" dirty="0"/>
              <a:t> to describe how much of a good is offered for sale at a specific price.</a:t>
            </a:r>
          </a:p>
          <a:p>
            <a:r>
              <a:rPr lang="en-US" altLang="en-US" sz="3600" u="sng" dirty="0"/>
              <a:t>The promise of increased revenues when prices are high encourages firms to produce more.</a:t>
            </a:r>
          </a:p>
          <a:p>
            <a:r>
              <a:rPr lang="en-US" altLang="en-US" sz="2600" dirty="0"/>
              <a:t>Rising prices draw new firms into a market and add to the quantity supplied of a good. </a:t>
            </a:r>
          </a:p>
        </p:txBody>
      </p:sp>
      <p:pic>
        <p:nvPicPr>
          <p:cNvPr id="405524" name="Picture 20">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5525" name="Picture 21">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5526" name="Picture 22">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405527"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05528" name="Picture 24">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05529" name="Picture 25">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7745414" y="1243012"/>
            <a:ext cx="3969630" cy="5543552"/>
          </a:xfrm>
          <a:prstGeom prst="rect">
            <a:avLst/>
          </a:prstGeom>
        </p:spPr>
      </p:pic>
    </p:spTree>
    <p:extLst>
      <p:ext uri="{BB962C8B-B14F-4D97-AF65-F5344CB8AC3E}">
        <p14:creationId xmlns:p14="http://schemas.microsoft.com/office/powerpoint/2010/main" val="303432035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05522"/>
                                        </p:tgtEl>
                                        <p:attrNameLst>
                                          <p:attrName>style.visibility</p:attrName>
                                        </p:attrNameLst>
                                      </p:cBhvr>
                                      <p:to>
                                        <p:strVal val="visible"/>
                                      </p:to>
                                    </p:set>
                                    <p:anim calcmode="lin" valueType="num">
                                      <p:cBhvr additive="base">
                                        <p:cTn id="7" dur="500" fill="hold"/>
                                        <p:tgtEl>
                                          <p:spTgt spid="405522"/>
                                        </p:tgtEl>
                                        <p:attrNameLst>
                                          <p:attrName>ppt_x</p:attrName>
                                        </p:attrNameLst>
                                      </p:cBhvr>
                                      <p:tavLst>
                                        <p:tav tm="0">
                                          <p:val>
                                            <p:strVal val="#ppt_x"/>
                                          </p:val>
                                        </p:tav>
                                        <p:tav tm="100000">
                                          <p:val>
                                            <p:strVal val="#ppt_x"/>
                                          </p:val>
                                        </p:tav>
                                      </p:tavLst>
                                    </p:anim>
                                    <p:anim calcmode="lin" valueType="num">
                                      <p:cBhvr additive="base">
                                        <p:cTn id="8" dur="500" fill="hold"/>
                                        <p:tgtEl>
                                          <p:spTgt spid="40552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05523">
                                            <p:txEl>
                                              <p:pRg st="0" end="0"/>
                                            </p:txEl>
                                          </p:spTgt>
                                        </p:tgtEl>
                                        <p:attrNameLst>
                                          <p:attrName>style.visibility</p:attrName>
                                        </p:attrNameLst>
                                      </p:cBhvr>
                                      <p:to>
                                        <p:strVal val="visible"/>
                                      </p:to>
                                    </p:set>
                                    <p:animEffect transition="in" filter="dissolve">
                                      <p:cBhvr>
                                        <p:cTn id="13" dur="500"/>
                                        <p:tgtEl>
                                          <p:spTgt spid="40552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05523">
                                            <p:txEl>
                                              <p:pRg st="1" end="1"/>
                                            </p:txEl>
                                          </p:spTgt>
                                        </p:tgtEl>
                                        <p:attrNameLst>
                                          <p:attrName>style.visibility</p:attrName>
                                        </p:attrNameLst>
                                      </p:cBhvr>
                                      <p:to>
                                        <p:strVal val="visible"/>
                                      </p:to>
                                    </p:set>
                                    <p:animEffect transition="in" filter="dissolve">
                                      <p:cBhvr>
                                        <p:cTn id="18" dur="500"/>
                                        <p:tgtEl>
                                          <p:spTgt spid="405523">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05523">
                                            <p:txEl>
                                              <p:pRg st="2" end="2"/>
                                            </p:txEl>
                                          </p:spTgt>
                                        </p:tgtEl>
                                        <p:attrNameLst>
                                          <p:attrName>style.visibility</p:attrName>
                                        </p:attrNameLst>
                                      </p:cBhvr>
                                      <p:to>
                                        <p:strVal val="visible"/>
                                      </p:to>
                                    </p:set>
                                    <p:animEffect transition="in" filter="dissolve">
                                      <p:cBhvr>
                                        <p:cTn id="23" dur="500"/>
                                        <p:tgtEl>
                                          <p:spTgt spid="4055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22" grpId="0" autoUpdateAnimBg="0"/>
      <p:bldP spid="405523" grpId="0" build="p" bldLvl="2"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3391" y="127635"/>
            <a:ext cx="5640025" cy="6286228"/>
          </a:xfrm>
          <a:prstGeom prst="rect">
            <a:avLst/>
          </a:prstGeom>
        </p:spPr>
      </p:pic>
      <p:pic>
        <p:nvPicPr>
          <p:cNvPr id="5" name="Picture 4"/>
          <p:cNvPicPr>
            <a:picLocks noChangeAspect="1"/>
          </p:cNvPicPr>
          <p:nvPr/>
        </p:nvPicPr>
        <p:blipFill>
          <a:blip r:embed="rId3"/>
          <a:stretch>
            <a:fillRect/>
          </a:stretch>
        </p:blipFill>
        <p:spPr>
          <a:xfrm>
            <a:off x="6468836" y="0"/>
            <a:ext cx="5524500" cy="6413863"/>
          </a:xfrm>
          <a:prstGeom prst="rect">
            <a:avLst/>
          </a:prstGeom>
        </p:spPr>
      </p:pic>
    </p:spTree>
    <p:extLst>
      <p:ext uri="{BB962C8B-B14F-4D97-AF65-F5344CB8AC3E}">
        <p14:creationId xmlns:p14="http://schemas.microsoft.com/office/powerpoint/2010/main" val="175778398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72984" y="159883"/>
            <a:ext cx="5524500" cy="6384608"/>
          </a:xfrm>
          <a:prstGeom prst="rect">
            <a:avLst/>
          </a:prstGeom>
        </p:spPr>
      </p:pic>
      <p:pic>
        <p:nvPicPr>
          <p:cNvPr id="3" name="Picture 2"/>
          <p:cNvPicPr>
            <a:picLocks noChangeAspect="1"/>
          </p:cNvPicPr>
          <p:nvPr/>
        </p:nvPicPr>
        <p:blipFill>
          <a:blip r:embed="rId3"/>
          <a:stretch>
            <a:fillRect/>
          </a:stretch>
        </p:blipFill>
        <p:spPr>
          <a:xfrm>
            <a:off x="6230982" y="159883"/>
            <a:ext cx="5647509" cy="6384608"/>
          </a:xfrm>
          <a:prstGeom prst="rect">
            <a:avLst/>
          </a:prstGeom>
        </p:spPr>
      </p:pic>
    </p:spTree>
    <p:extLst>
      <p:ext uri="{BB962C8B-B14F-4D97-AF65-F5344CB8AC3E}">
        <p14:creationId xmlns:p14="http://schemas.microsoft.com/office/powerpoint/2010/main" val="145864339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9815" y="260544"/>
            <a:ext cx="5523455" cy="6389162"/>
          </a:xfrm>
          <a:prstGeom prst="rect">
            <a:avLst/>
          </a:prstGeom>
        </p:spPr>
      </p:pic>
      <p:pic>
        <p:nvPicPr>
          <p:cNvPr id="3" name="Picture 2"/>
          <p:cNvPicPr>
            <a:picLocks noChangeAspect="1"/>
          </p:cNvPicPr>
          <p:nvPr/>
        </p:nvPicPr>
        <p:blipFill>
          <a:blip r:embed="rId3"/>
          <a:stretch>
            <a:fillRect/>
          </a:stretch>
        </p:blipFill>
        <p:spPr>
          <a:xfrm>
            <a:off x="6179842" y="260544"/>
            <a:ext cx="5783916" cy="6389162"/>
          </a:xfrm>
          <a:prstGeom prst="rect">
            <a:avLst/>
          </a:prstGeom>
        </p:spPr>
      </p:pic>
    </p:spTree>
    <p:extLst>
      <p:ext uri="{BB962C8B-B14F-4D97-AF65-F5344CB8AC3E}">
        <p14:creationId xmlns:p14="http://schemas.microsoft.com/office/powerpoint/2010/main" val="148767598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0177" name="Group 1057"/>
          <p:cNvGrpSpPr>
            <a:grpSpLocks/>
          </p:cNvGrpSpPr>
          <p:nvPr/>
        </p:nvGrpSpPr>
        <p:grpSpPr bwMode="auto">
          <a:xfrm>
            <a:off x="4191000" y="4149726"/>
            <a:ext cx="3778250" cy="422275"/>
            <a:chOff x="1680" y="2566"/>
            <a:chExt cx="2380" cy="266"/>
          </a:xfrm>
        </p:grpSpPr>
        <p:sp>
          <p:nvSpPr>
            <p:cNvPr id="390162" name="Rectangle 1042"/>
            <p:cNvSpPr>
              <a:spLocks noChangeArrowheads="1"/>
            </p:cNvSpPr>
            <p:nvPr/>
          </p:nvSpPr>
          <p:spPr bwMode="auto">
            <a:xfrm>
              <a:off x="1680" y="2566"/>
              <a:ext cx="480"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$1.00</a:t>
              </a:r>
            </a:p>
          </p:txBody>
        </p:sp>
        <p:sp>
          <p:nvSpPr>
            <p:cNvPr id="390163" name="Rectangle 1043"/>
            <p:cNvSpPr>
              <a:spLocks noChangeArrowheads="1"/>
            </p:cNvSpPr>
            <p:nvPr/>
          </p:nvSpPr>
          <p:spPr bwMode="auto">
            <a:xfrm>
              <a:off x="3408" y="2566"/>
              <a:ext cx="65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1,500</a:t>
              </a:r>
            </a:p>
          </p:txBody>
        </p:sp>
      </p:grpSp>
      <p:grpSp>
        <p:nvGrpSpPr>
          <p:cNvPr id="390176" name="Group 1056"/>
          <p:cNvGrpSpPr>
            <a:grpSpLocks/>
          </p:cNvGrpSpPr>
          <p:nvPr/>
        </p:nvGrpSpPr>
        <p:grpSpPr bwMode="auto">
          <a:xfrm>
            <a:off x="4191000" y="4530726"/>
            <a:ext cx="3778250" cy="422275"/>
            <a:chOff x="1680" y="2806"/>
            <a:chExt cx="2380" cy="266"/>
          </a:xfrm>
        </p:grpSpPr>
        <p:sp>
          <p:nvSpPr>
            <p:cNvPr id="390164" name="Rectangle 1044"/>
            <p:cNvSpPr>
              <a:spLocks noChangeArrowheads="1"/>
            </p:cNvSpPr>
            <p:nvPr/>
          </p:nvSpPr>
          <p:spPr bwMode="auto">
            <a:xfrm>
              <a:off x="1680" y="2806"/>
              <a:ext cx="480"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$1.50</a:t>
              </a:r>
            </a:p>
          </p:txBody>
        </p:sp>
        <p:sp>
          <p:nvSpPr>
            <p:cNvPr id="390165" name="Rectangle 1045"/>
            <p:cNvSpPr>
              <a:spLocks noChangeArrowheads="1"/>
            </p:cNvSpPr>
            <p:nvPr/>
          </p:nvSpPr>
          <p:spPr bwMode="auto">
            <a:xfrm>
              <a:off x="3408" y="2806"/>
              <a:ext cx="65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2,000</a:t>
              </a:r>
            </a:p>
          </p:txBody>
        </p:sp>
      </p:grpSp>
      <p:grpSp>
        <p:nvGrpSpPr>
          <p:cNvPr id="390175" name="Group 1055"/>
          <p:cNvGrpSpPr>
            <a:grpSpLocks/>
          </p:cNvGrpSpPr>
          <p:nvPr/>
        </p:nvGrpSpPr>
        <p:grpSpPr bwMode="auto">
          <a:xfrm>
            <a:off x="4191000" y="4876801"/>
            <a:ext cx="3778250" cy="422275"/>
            <a:chOff x="1680" y="3024"/>
            <a:chExt cx="2380" cy="266"/>
          </a:xfrm>
        </p:grpSpPr>
        <p:sp>
          <p:nvSpPr>
            <p:cNvPr id="390166" name="Rectangle 1046"/>
            <p:cNvSpPr>
              <a:spLocks noChangeArrowheads="1"/>
            </p:cNvSpPr>
            <p:nvPr/>
          </p:nvSpPr>
          <p:spPr bwMode="auto">
            <a:xfrm>
              <a:off x="1680" y="3024"/>
              <a:ext cx="480"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dirty="0">
                  <a:solidFill>
                    <a:srgbClr val="000000"/>
                  </a:solidFill>
                </a:rPr>
                <a:t>$2.00</a:t>
              </a:r>
            </a:p>
          </p:txBody>
        </p:sp>
        <p:sp>
          <p:nvSpPr>
            <p:cNvPr id="390167" name="Rectangle 1047"/>
            <p:cNvSpPr>
              <a:spLocks noChangeArrowheads="1"/>
            </p:cNvSpPr>
            <p:nvPr/>
          </p:nvSpPr>
          <p:spPr bwMode="auto">
            <a:xfrm>
              <a:off x="3408" y="3024"/>
              <a:ext cx="65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2,500</a:t>
              </a:r>
            </a:p>
          </p:txBody>
        </p:sp>
      </p:grpSp>
      <p:grpSp>
        <p:nvGrpSpPr>
          <p:cNvPr id="390174" name="Group 1054"/>
          <p:cNvGrpSpPr>
            <a:grpSpLocks/>
          </p:cNvGrpSpPr>
          <p:nvPr/>
        </p:nvGrpSpPr>
        <p:grpSpPr bwMode="auto">
          <a:xfrm>
            <a:off x="4191000" y="5257801"/>
            <a:ext cx="3778250" cy="422275"/>
            <a:chOff x="1680" y="3264"/>
            <a:chExt cx="2380" cy="266"/>
          </a:xfrm>
        </p:grpSpPr>
        <p:sp>
          <p:nvSpPr>
            <p:cNvPr id="390168" name="Rectangle 1048"/>
            <p:cNvSpPr>
              <a:spLocks noChangeArrowheads="1"/>
            </p:cNvSpPr>
            <p:nvPr/>
          </p:nvSpPr>
          <p:spPr bwMode="auto">
            <a:xfrm>
              <a:off x="1680" y="3264"/>
              <a:ext cx="480"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$2.50</a:t>
              </a:r>
            </a:p>
          </p:txBody>
        </p:sp>
        <p:sp>
          <p:nvSpPr>
            <p:cNvPr id="390169" name="Rectangle 1049"/>
            <p:cNvSpPr>
              <a:spLocks noChangeArrowheads="1"/>
            </p:cNvSpPr>
            <p:nvPr/>
          </p:nvSpPr>
          <p:spPr bwMode="auto">
            <a:xfrm>
              <a:off x="3408" y="3264"/>
              <a:ext cx="65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3,000</a:t>
              </a:r>
            </a:p>
          </p:txBody>
        </p:sp>
      </p:grpSp>
      <p:grpSp>
        <p:nvGrpSpPr>
          <p:cNvPr id="390173" name="Group 1053"/>
          <p:cNvGrpSpPr>
            <a:grpSpLocks/>
          </p:cNvGrpSpPr>
          <p:nvPr/>
        </p:nvGrpSpPr>
        <p:grpSpPr bwMode="auto">
          <a:xfrm>
            <a:off x="4191000" y="5638801"/>
            <a:ext cx="3778250" cy="422275"/>
            <a:chOff x="1680" y="3504"/>
            <a:chExt cx="2380" cy="266"/>
          </a:xfrm>
        </p:grpSpPr>
        <p:sp>
          <p:nvSpPr>
            <p:cNvPr id="390170" name="Rectangle 1050"/>
            <p:cNvSpPr>
              <a:spLocks noChangeArrowheads="1"/>
            </p:cNvSpPr>
            <p:nvPr/>
          </p:nvSpPr>
          <p:spPr bwMode="auto">
            <a:xfrm>
              <a:off x="1680" y="3504"/>
              <a:ext cx="480"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$3.00</a:t>
              </a:r>
            </a:p>
          </p:txBody>
        </p:sp>
        <p:sp>
          <p:nvSpPr>
            <p:cNvPr id="390171" name="Rectangle 1051"/>
            <p:cNvSpPr>
              <a:spLocks noChangeArrowheads="1"/>
            </p:cNvSpPr>
            <p:nvPr/>
          </p:nvSpPr>
          <p:spPr bwMode="auto">
            <a:xfrm>
              <a:off x="3408" y="3504"/>
              <a:ext cx="65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fontAlgn="base" hangingPunct="0">
                <a:lnSpc>
                  <a:spcPct val="120000"/>
                </a:lnSpc>
                <a:spcBef>
                  <a:spcPct val="20000"/>
                </a:spcBef>
                <a:spcAft>
                  <a:spcPct val="0"/>
                </a:spcAft>
              </a:pPr>
              <a:r>
                <a:rPr lang="en-US" altLang="en-US">
                  <a:solidFill>
                    <a:srgbClr val="000000"/>
                  </a:solidFill>
                </a:rPr>
                <a:t>3,500</a:t>
              </a:r>
            </a:p>
          </p:txBody>
        </p:sp>
      </p:grpSp>
      <p:sp>
        <p:nvSpPr>
          <p:cNvPr id="390187" name="Rectangle 1067"/>
          <p:cNvSpPr>
            <a:spLocks noGrp="1" noChangeArrowheads="1"/>
          </p:cNvSpPr>
          <p:nvPr>
            <p:ph type="title"/>
          </p:nvPr>
        </p:nvSpPr>
        <p:spPr>
          <a:xfrm>
            <a:off x="250638" y="238756"/>
            <a:ext cx="9404723" cy="1400530"/>
          </a:xfrm>
        </p:spPr>
        <p:txBody>
          <a:bodyPr/>
          <a:lstStyle/>
          <a:p>
            <a:r>
              <a:rPr lang="en-US" altLang="en-US" dirty="0"/>
              <a:t>Supply Schedules</a:t>
            </a:r>
          </a:p>
        </p:txBody>
      </p:sp>
      <p:sp>
        <p:nvSpPr>
          <p:cNvPr id="390188" name="Rectangle 1068"/>
          <p:cNvSpPr>
            <a:spLocks noGrp="1" noChangeArrowheads="1"/>
          </p:cNvSpPr>
          <p:nvPr>
            <p:ph idx="1"/>
          </p:nvPr>
        </p:nvSpPr>
        <p:spPr>
          <a:xfrm>
            <a:off x="381304" y="1122695"/>
            <a:ext cx="11545085" cy="4195481"/>
          </a:xfrm>
        </p:spPr>
        <p:txBody>
          <a:bodyPr>
            <a:normAutofit/>
          </a:bodyPr>
          <a:lstStyle/>
          <a:p>
            <a:r>
              <a:rPr lang="en-US" altLang="en-US" sz="3200" u="sng" dirty="0"/>
              <a:t>A </a:t>
            </a:r>
            <a:r>
              <a:rPr lang="en-US" altLang="en-US" sz="3200" u="sng" dirty="0">
                <a:solidFill>
                  <a:schemeClr val="accent2"/>
                </a:solidFill>
              </a:rPr>
              <a:t>market supply schedule</a:t>
            </a:r>
            <a:r>
              <a:rPr lang="en-US" altLang="en-US" sz="3200" u="sng" dirty="0"/>
              <a:t> is a chart that lists how much of a good all suppliers will offer at different prices. </a:t>
            </a:r>
          </a:p>
        </p:txBody>
      </p:sp>
      <p:pic>
        <p:nvPicPr>
          <p:cNvPr id="390190" name="Picture 1070">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0191" name="Picture 1071">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0192" name="Picture 1072">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90193" name="Picture 10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94" name="Picture 1074">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0195" name="Picture 1075">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5705975" y="2357963"/>
            <a:ext cx="6126752" cy="3844152"/>
          </a:xfrm>
          <a:prstGeom prst="rect">
            <a:avLst/>
          </a:prstGeom>
        </p:spPr>
      </p:pic>
      <p:pic>
        <p:nvPicPr>
          <p:cNvPr id="3" name="Picture 2"/>
          <p:cNvPicPr>
            <a:picLocks noChangeAspect="1"/>
          </p:cNvPicPr>
          <p:nvPr/>
        </p:nvPicPr>
        <p:blipFill>
          <a:blip r:embed="rId10"/>
          <a:stretch>
            <a:fillRect/>
          </a:stretch>
        </p:blipFill>
        <p:spPr>
          <a:xfrm>
            <a:off x="381304" y="2377440"/>
            <a:ext cx="5151134" cy="3683636"/>
          </a:xfrm>
          <a:prstGeom prst="rect">
            <a:avLst/>
          </a:prstGeom>
        </p:spPr>
      </p:pic>
    </p:spTree>
    <p:extLst>
      <p:ext uri="{BB962C8B-B14F-4D97-AF65-F5344CB8AC3E}">
        <p14:creationId xmlns:p14="http://schemas.microsoft.com/office/powerpoint/2010/main" val="102591756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0187"/>
                                        </p:tgtEl>
                                        <p:attrNameLst>
                                          <p:attrName>style.visibility</p:attrName>
                                        </p:attrNameLst>
                                      </p:cBhvr>
                                      <p:to>
                                        <p:strVal val="visible"/>
                                      </p:to>
                                    </p:set>
                                    <p:anim calcmode="lin" valueType="num">
                                      <p:cBhvr additive="base">
                                        <p:cTn id="7" dur="500" fill="hold"/>
                                        <p:tgtEl>
                                          <p:spTgt spid="390187"/>
                                        </p:tgtEl>
                                        <p:attrNameLst>
                                          <p:attrName>ppt_x</p:attrName>
                                        </p:attrNameLst>
                                      </p:cBhvr>
                                      <p:tavLst>
                                        <p:tav tm="0">
                                          <p:val>
                                            <p:strVal val="#ppt_x"/>
                                          </p:val>
                                        </p:tav>
                                        <p:tav tm="100000">
                                          <p:val>
                                            <p:strVal val="#ppt_x"/>
                                          </p:val>
                                        </p:tav>
                                      </p:tavLst>
                                    </p:anim>
                                    <p:anim calcmode="lin" valueType="num">
                                      <p:cBhvr additive="base">
                                        <p:cTn id="8" dur="500" fill="hold"/>
                                        <p:tgtEl>
                                          <p:spTgt spid="39018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0188">
                                            <p:txEl>
                                              <p:pRg st="0" end="0"/>
                                            </p:txEl>
                                          </p:spTgt>
                                        </p:tgtEl>
                                        <p:attrNameLst>
                                          <p:attrName>style.visibility</p:attrName>
                                        </p:attrNameLst>
                                      </p:cBhvr>
                                      <p:to>
                                        <p:strVal val="visible"/>
                                      </p:to>
                                    </p:set>
                                    <p:animEffect transition="in" filter="dissolve">
                                      <p:cBhvr>
                                        <p:cTn id="13" dur="500"/>
                                        <p:tgtEl>
                                          <p:spTgt spid="39018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390177"/>
                                        </p:tgtEl>
                                        <p:attrNameLst>
                                          <p:attrName>style.visibility</p:attrName>
                                        </p:attrNameLst>
                                      </p:cBhvr>
                                      <p:to>
                                        <p:strVal val="visible"/>
                                      </p:to>
                                    </p:set>
                                    <p:animEffect transition="in" filter="dissolve">
                                      <p:cBhvr>
                                        <p:cTn id="18" dur="500"/>
                                        <p:tgtEl>
                                          <p:spTgt spid="39017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390176"/>
                                        </p:tgtEl>
                                        <p:attrNameLst>
                                          <p:attrName>style.visibility</p:attrName>
                                        </p:attrNameLst>
                                      </p:cBhvr>
                                      <p:to>
                                        <p:strVal val="visible"/>
                                      </p:to>
                                    </p:set>
                                    <p:animEffect transition="in" filter="dissolve">
                                      <p:cBhvr>
                                        <p:cTn id="23" dur="500"/>
                                        <p:tgtEl>
                                          <p:spTgt spid="39017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90175"/>
                                        </p:tgtEl>
                                        <p:attrNameLst>
                                          <p:attrName>style.visibility</p:attrName>
                                        </p:attrNameLst>
                                      </p:cBhvr>
                                      <p:to>
                                        <p:strVal val="visible"/>
                                      </p:to>
                                    </p:set>
                                    <p:animEffect transition="in" filter="dissolve">
                                      <p:cBhvr>
                                        <p:cTn id="28" dur="500"/>
                                        <p:tgtEl>
                                          <p:spTgt spid="3901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390174"/>
                                        </p:tgtEl>
                                        <p:attrNameLst>
                                          <p:attrName>style.visibility</p:attrName>
                                        </p:attrNameLst>
                                      </p:cBhvr>
                                      <p:to>
                                        <p:strVal val="visible"/>
                                      </p:to>
                                    </p:set>
                                    <p:animEffect transition="in" filter="dissolve">
                                      <p:cBhvr>
                                        <p:cTn id="33" dur="500"/>
                                        <p:tgtEl>
                                          <p:spTgt spid="39017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nodeType="clickEffect">
                                  <p:stCondLst>
                                    <p:cond delay="0"/>
                                  </p:stCondLst>
                                  <p:childTnLst>
                                    <p:set>
                                      <p:cBhvr>
                                        <p:cTn id="37" dur="1" fill="hold">
                                          <p:stCondLst>
                                            <p:cond delay="0"/>
                                          </p:stCondLst>
                                        </p:cTn>
                                        <p:tgtEl>
                                          <p:spTgt spid="390173"/>
                                        </p:tgtEl>
                                        <p:attrNameLst>
                                          <p:attrName>style.visibility</p:attrName>
                                        </p:attrNameLst>
                                      </p:cBhvr>
                                      <p:to>
                                        <p:strVal val="visible"/>
                                      </p:to>
                                    </p:set>
                                    <p:animEffect transition="in" filter="dissolve">
                                      <p:cBhvr>
                                        <p:cTn id="38" dur="500"/>
                                        <p:tgtEl>
                                          <p:spTgt spid="390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87" grpId="0" autoUpdateAnimBg="0"/>
      <p:bldP spid="390188" grpId="0" build="p" bldLvl="2"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7589" name="Rectangle 2085"/>
          <p:cNvSpPr>
            <a:spLocks noGrp="1" noChangeArrowheads="1"/>
          </p:cNvSpPr>
          <p:nvPr>
            <p:ph type="title"/>
          </p:nvPr>
        </p:nvSpPr>
        <p:spPr/>
        <p:txBody>
          <a:bodyPr/>
          <a:lstStyle/>
          <a:p>
            <a:r>
              <a:rPr lang="en-US" altLang="en-US"/>
              <a:t>Supply Curves</a:t>
            </a:r>
          </a:p>
        </p:txBody>
      </p:sp>
      <p:sp>
        <p:nvSpPr>
          <p:cNvPr id="407590" name="Rectangle 2086"/>
          <p:cNvSpPr>
            <a:spLocks noGrp="1" noChangeArrowheads="1"/>
          </p:cNvSpPr>
          <p:nvPr>
            <p:ph type="body" sz="half" idx="1"/>
          </p:nvPr>
        </p:nvSpPr>
        <p:spPr>
          <a:xfrm>
            <a:off x="677267" y="1697037"/>
            <a:ext cx="4891485" cy="1895475"/>
          </a:xfrm>
        </p:spPr>
        <p:txBody>
          <a:bodyPr>
            <a:noAutofit/>
          </a:bodyPr>
          <a:lstStyle/>
          <a:p>
            <a:r>
              <a:rPr lang="en-US" altLang="en-US" sz="3600" u="sng" dirty="0"/>
              <a:t>A market supply curve is a graph of the quantity supplied of a good by all suppliers at different prices.</a:t>
            </a:r>
          </a:p>
        </p:txBody>
      </p:sp>
      <p:pic>
        <p:nvPicPr>
          <p:cNvPr id="407592" name="Picture 2088">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7593" name="Picture 2089">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7594" name="Picture 2090">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407595" name="Picture 20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07596" name="Picture 209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07597" name="Picture 2093">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6477001" y="287383"/>
            <a:ext cx="5371010" cy="5708467"/>
          </a:xfrm>
          <a:prstGeom prst="rect">
            <a:avLst/>
          </a:prstGeom>
        </p:spPr>
      </p:pic>
    </p:spTree>
    <p:extLst>
      <p:ext uri="{BB962C8B-B14F-4D97-AF65-F5344CB8AC3E}">
        <p14:creationId xmlns:p14="http://schemas.microsoft.com/office/powerpoint/2010/main" val="156812563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07589"/>
                                        </p:tgtEl>
                                        <p:attrNameLst>
                                          <p:attrName>style.visibility</p:attrName>
                                        </p:attrNameLst>
                                      </p:cBhvr>
                                      <p:to>
                                        <p:strVal val="visible"/>
                                      </p:to>
                                    </p:set>
                                    <p:anim calcmode="lin" valueType="num">
                                      <p:cBhvr additive="base">
                                        <p:cTn id="7" dur="500" fill="hold"/>
                                        <p:tgtEl>
                                          <p:spTgt spid="407589"/>
                                        </p:tgtEl>
                                        <p:attrNameLst>
                                          <p:attrName>ppt_x</p:attrName>
                                        </p:attrNameLst>
                                      </p:cBhvr>
                                      <p:tavLst>
                                        <p:tav tm="0">
                                          <p:val>
                                            <p:strVal val="#ppt_x"/>
                                          </p:val>
                                        </p:tav>
                                        <p:tav tm="100000">
                                          <p:val>
                                            <p:strVal val="#ppt_x"/>
                                          </p:val>
                                        </p:tav>
                                      </p:tavLst>
                                    </p:anim>
                                    <p:anim calcmode="lin" valueType="num">
                                      <p:cBhvr additive="base">
                                        <p:cTn id="8" dur="500" fill="hold"/>
                                        <p:tgtEl>
                                          <p:spTgt spid="40758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07590">
                                            <p:txEl>
                                              <p:pRg st="0" end="0"/>
                                            </p:txEl>
                                          </p:spTgt>
                                        </p:tgtEl>
                                        <p:attrNameLst>
                                          <p:attrName>style.visibility</p:attrName>
                                        </p:attrNameLst>
                                      </p:cBhvr>
                                      <p:to>
                                        <p:strVal val="visible"/>
                                      </p:to>
                                    </p:set>
                                    <p:animEffect transition="in" filter="dissolve">
                                      <p:cBhvr>
                                        <p:cTn id="13" dur="500"/>
                                        <p:tgtEl>
                                          <p:spTgt spid="4075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89" grpId="0" autoUpdateAnimBg="0"/>
      <p:bldP spid="407590" grpId="0" build="p" bldLvl="2"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3"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9.19</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626533" y="1670388"/>
            <a:ext cx="10938934" cy="4524315"/>
          </a:xfrm>
          <a:prstGeom prst="rect">
            <a:avLst/>
          </a:prstGeom>
          <a:noFill/>
        </p:spPr>
        <p:txBody>
          <a:bodyPr wrap="square" rtlCol="0">
            <a:spAutoFit/>
          </a:bodyPr>
          <a:lstStyle/>
          <a:p>
            <a:pPr marL="342900" lvl="0" indent="-342900">
              <a:buFontTx/>
              <a:buAutoNum type="arabicPeriod"/>
              <a:defRPr/>
            </a:pPr>
            <a:r>
              <a:rPr lang="en-US" sz="3600" dirty="0">
                <a:solidFill>
                  <a:prstClr val="white"/>
                </a:solidFill>
              </a:rPr>
              <a:t> At the price of 2.75, how many bottle of waters will be demanded? </a:t>
            </a:r>
            <a:endParaRPr lang="en-US" sz="3600" dirty="0" smtClean="0">
              <a:solidFill>
                <a:prstClr val="white"/>
              </a:solidFill>
            </a:endParaRPr>
          </a:p>
          <a:p>
            <a:pPr marL="342900" lvl="0" indent="-342900">
              <a:buFontTx/>
              <a:buAutoNum type="arabicPeriod"/>
              <a:defRPr/>
            </a:pPr>
            <a:r>
              <a:rPr lang="en-US" sz="3600" dirty="0" smtClean="0">
                <a:solidFill>
                  <a:prstClr val="white"/>
                </a:solidFill>
              </a:rPr>
              <a:t> </a:t>
            </a:r>
            <a:r>
              <a:rPr lang="en-US" sz="3600" dirty="0">
                <a:solidFill>
                  <a:prstClr val="white"/>
                </a:solidFill>
              </a:rPr>
              <a:t>At the price of .75, how many bottles of water will be demanded</a:t>
            </a:r>
            <a:r>
              <a:rPr lang="en-US" sz="3600" dirty="0" smtClean="0">
                <a:solidFill>
                  <a:prstClr val="white"/>
                </a:solidFill>
              </a:rPr>
              <a:t>?</a:t>
            </a:r>
          </a:p>
          <a:p>
            <a:pPr marL="342900" lvl="0" indent="-342900">
              <a:buFontTx/>
              <a:buAutoNum type="arabicPeriod"/>
              <a:defRPr/>
            </a:pPr>
            <a:r>
              <a:rPr lang="en-US" sz="3600" dirty="0" smtClean="0">
                <a:solidFill>
                  <a:prstClr val="white"/>
                </a:solidFill>
              </a:rPr>
              <a:t> </a:t>
            </a:r>
            <a:r>
              <a:rPr lang="en-US" sz="3600" dirty="0">
                <a:solidFill>
                  <a:prstClr val="white"/>
                </a:solidFill>
              </a:rPr>
              <a:t>At $2 per bottle, how many bottles of water will suppliers supply? </a:t>
            </a:r>
            <a:endParaRPr lang="en-US" sz="3600" dirty="0" smtClean="0">
              <a:solidFill>
                <a:prstClr val="white"/>
              </a:solidFill>
            </a:endParaRPr>
          </a:p>
          <a:p>
            <a:pPr marL="342900" lvl="0" indent="-342900">
              <a:buFontTx/>
              <a:buAutoNum type="arabicPeriod"/>
              <a:defRPr/>
            </a:pPr>
            <a:r>
              <a:rPr lang="en-US" sz="3600" dirty="0" smtClean="0">
                <a:solidFill>
                  <a:prstClr val="white"/>
                </a:solidFill>
              </a:rPr>
              <a:t> At </a:t>
            </a:r>
            <a:r>
              <a:rPr lang="en-US" sz="3600" dirty="0">
                <a:solidFill>
                  <a:prstClr val="white"/>
                </a:solidFill>
              </a:rPr>
              <a:t>$1, how many tons of bottled water will suppliers supply?</a:t>
            </a: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4 questions below</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846104206"/>
      </p:ext>
    </p:extLst>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Nearpod</a:t>
            </a:r>
            <a:r>
              <a:rPr lang="en-US" dirty="0" smtClean="0"/>
              <a:t> Instructions</a:t>
            </a:r>
            <a:endParaRPr lang="en-US" dirty="0"/>
          </a:p>
        </p:txBody>
      </p:sp>
      <p:sp>
        <p:nvSpPr>
          <p:cNvPr id="3" name="Content Placeholder 2"/>
          <p:cNvSpPr>
            <a:spLocks noGrp="1"/>
          </p:cNvSpPr>
          <p:nvPr>
            <p:ph idx="1"/>
          </p:nvPr>
        </p:nvSpPr>
        <p:spPr>
          <a:xfrm>
            <a:off x="470263" y="1360586"/>
            <a:ext cx="10607040" cy="4195481"/>
          </a:xfrm>
        </p:spPr>
        <p:txBody>
          <a:bodyPr/>
          <a:lstStyle/>
          <a:p>
            <a:r>
              <a:rPr lang="en-US" sz="2800" dirty="0" smtClean="0"/>
              <a:t>On your mobile device / IPad, please go to </a:t>
            </a:r>
            <a:r>
              <a:rPr lang="en-US" sz="2800" dirty="0" smtClean="0">
                <a:hlinkClick r:id="rId2"/>
              </a:rPr>
              <a:t>www.nearpod.com</a:t>
            </a:r>
            <a:endParaRPr lang="en-US" sz="2800" dirty="0" smtClean="0"/>
          </a:p>
          <a:p>
            <a:r>
              <a:rPr lang="en-US" sz="2800" dirty="0" smtClean="0"/>
              <a:t>Enter the code that is on the board in the student section</a:t>
            </a:r>
          </a:p>
          <a:p>
            <a:r>
              <a:rPr lang="en-US" sz="2800" dirty="0" smtClean="0"/>
              <a:t>Use your Last Name / First Name as your username</a:t>
            </a:r>
          </a:p>
          <a:p>
            <a:pPr marL="0" indent="0">
              <a:buNone/>
            </a:pPr>
            <a:endParaRPr lang="en-US" dirty="0"/>
          </a:p>
        </p:txBody>
      </p:sp>
      <p:pic>
        <p:nvPicPr>
          <p:cNvPr id="4" name="Picture 3"/>
          <p:cNvPicPr>
            <a:picLocks noChangeAspect="1"/>
          </p:cNvPicPr>
          <p:nvPr/>
        </p:nvPicPr>
        <p:blipFill>
          <a:blip r:embed="rId3"/>
          <a:stretch>
            <a:fillRect/>
          </a:stretch>
        </p:blipFill>
        <p:spPr>
          <a:xfrm>
            <a:off x="470262" y="3592286"/>
            <a:ext cx="11207931" cy="2714895"/>
          </a:xfrm>
          <a:prstGeom prst="rect">
            <a:avLst/>
          </a:prstGeom>
        </p:spPr>
      </p:pic>
    </p:spTree>
    <p:extLst>
      <p:ext uri="{BB962C8B-B14F-4D97-AF65-F5344CB8AC3E}">
        <p14:creationId xmlns:p14="http://schemas.microsoft.com/office/powerpoint/2010/main" val="3789705141"/>
      </p:ext>
    </p:extLst>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159411" y="956242"/>
            <a:ext cx="2322777" cy="926672"/>
          </a:xfrm>
          <a:prstGeom prst="rect">
            <a:avLst/>
          </a:prstGeom>
        </p:spPr>
      </p:pic>
      <p:pic>
        <p:nvPicPr>
          <p:cNvPr id="3" name="Picture 2"/>
          <p:cNvPicPr>
            <a:picLocks noChangeAspect="1"/>
          </p:cNvPicPr>
          <p:nvPr/>
        </p:nvPicPr>
        <p:blipFill>
          <a:blip r:embed="rId10"/>
          <a:stretch>
            <a:fillRect/>
          </a:stretch>
        </p:blipFill>
        <p:spPr>
          <a:xfrm>
            <a:off x="686549" y="1882914"/>
            <a:ext cx="6145301" cy="1048603"/>
          </a:xfrm>
          <a:prstGeom prst="rect">
            <a:avLst/>
          </a:prstGeom>
        </p:spPr>
      </p:pic>
      <p:sp>
        <p:nvSpPr>
          <p:cNvPr id="5" name="Rectangle 4"/>
          <p:cNvSpPr/>
          <p:nvPr/>
        </p:nvSpPr>
        <p:spPr>
          <a:xfrm>
            <a:off x="1049338" y="2931517"/>
            <a:ext cx="6096000" cy="2062103"/>
          </a:xfrm>
          <a:prstGeom prst="rect">
            <a:avLst/>
          </a:prstGeom>
        </p:spPr>
        <p:txBody>
          <a:bodyPr>
            <a:spAutoFit/>
          </a:bodyPr>
          <a:lstStyle/>
          <a:p>
            <a:endParaRPr lang="en-US" sz="2000" dirty="0">
              <a:solidFill>
                <a:srgbClr val="000000"/>
              </a:solidFill>
              <a:latin typeface="Times New Roman" panose="02020603050405020304" pitchFamily="18" charset="0"/>
            </a:endParaRPr>
          </a:p>
          <a:p>
            <a:r>
              <a:rPr lang="en-US" dirty="0">
                <a:solidFill>
                  <a:srgbClr val="000000"/>
                </a:solidFill>
                <a:latin typeface="Times New Roman" panose="02020603050405020304" pitchFamily="18" charset="0"/>
              </a:rPr>
              <a:t>a. Define the Law of Supply and the Law of Demand. </a:t>
            </a:r>
          </a:p>
          <a:p>
            <a:r>
              <a:rPr lang="en-US" dirty="0">
                <a:solidFill>
                  <a:srgbClr val="000000"/>
                </a:solidFill>
                <a:latin typeface="Times New Roman" panose="02020603050405020304" pitchFamily="18" charset="0"/>
              </a:rPr>
              <a:t>b. Describe the role of buyers and sellers in determining market clearing price. </a:t>
            </a:r>
          </a:p>
          <a:p>
            <a:r>
              <a:rPr lang="en-US" dirty="0">
                <a:solidFill>
                  <a:srgbClr val="000000"/>
                </a:solidFill>
                <a:latin typeface="Times New Roman" panose="02020603050405020304" pitchFamily="18" charset="0"/>
              </a:rPr>
              <a:t>c. Illustrate on a graph how supply and demand determine equilibrium price and quantity. </a:t>
            </a:r>
          </a:p>
          <a:p>
            <a:r>
              <a:rPr lang="en-US" dirty="0">
                <a:solidFill>
                  <a:srgbClr val="000000"/>
                </a:solidFill>
                <a:latin typeface="Times New Roman" panose="02020603050405020304" pitchFamily="18" charset="0"/>
              </a:rPr>
              <a:t>d. Explain how prices serve as incentives in a market economy. </a:t>
            </a:r>
          </a:p>
        </p:txBody>
      </p:sp>
    </p:spTree>
    <p:extLst>
      <p:ext uri="{BB962C8B-B14F-4D97-AF65-F5344CB8AC3E}">
        <p14:creationId xmlns:p14="http://schemas.microsoft.com/office/powerpoint/2010/main" val="67304964"/>
      </p:ext>
    </p:extLst>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2629" y="973471"/>
            <a:ext cx="6532559"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Essential Question</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926361" y="2291645"/>
            <a:ext cx="8109912" cy="646331"/>
          </a:xfrm>
          <a:prstGeom prst="rect">
            <a:avLst/>
          </a:prstGeom>
          <a:noFill/>
        </p:spPr>
        <p:txBody>
          <a:bodyPr wrap="none" rtlCol="0">
            <a:spAutoFit/>
          </a:bodyPr>
          <a:lstStyle/>
          <a:p>
            <a:r>
              <a:rPr lang="en-US" sz="3600" dirty="0" smtClean="0"/>
              <a:t>What is equilibrium price and quantity?</a:t>
            </a:r>
            <a:endParaRPr lang="en-US" sz="3600" dirty="0"/>
          </a:p>
        </p:txBody>
      </p:sp>
    </p:spTree>
    <p:extLst>
      <p:ext uri="{BB962C8B-B14F-4D97-AF65-F5344CB8AC3E}">
        <p14:creationId xmlns:p14="http://schemas.microsoft.com/office/powerpoint/2010/main" val="669657480"/>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p:cNvPr>
          <p:cNvPicPr>
            <a:picLocks noChangeAspect="1"/>
          </p:cNvPicPr>
          <p:nvPr/>
        </p:nvPicPr>
        <p:blipFill>
          <a:blip r:embed="rId3"/>
          <a:stretch>
            <a:fillRect/>
          </a:stretch>
        </p:blipFill>
        <p:spPr>
          <a:xfrm>
            <a:off x="4191000" y="1524000"/>
            <a:ext cx="3810000" cy="3810000"/>
          </a:xfrm>
          <a:prstGeom prst="rect">
            <a:avLst/>
          </a:prstGeom>
        </p:spPr>
      </p:pic>
    </p:spTree>
    <p:extLst>
      <p:ext uri="{BB962C8B-B14F-4D97-AF65-F5344CB8AC3E}">
        <p14:creationId xmlns:p14="http://schemas.microsoft.com/office/powerpoint/2010/main" val="2282227206"/>
      </p:ext>
    </p:extLst>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2222" y="1175585"/>
            <a:ext cx="11763022" cy="4762408"/>
          </a:xfrm>
          <a:prstGeom prst="rect">
            <a:avLst/>
          </a:prstGeom>
        </p:spPr>
      </p:pic>
      <p:sp>
        <p:nvSpPr>
          <p:cNvPr id="3" name="Rectangle 2"/>
          <p:cNvSpPr/>
          <p:nvPr/>
        </p:nvSpPr>
        <p:spPr>
          <a:xfrm>
            <a:off x="17591" y="46272"/>
            <a:ext cx="12027653"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Spiral Back Review for quiz on 9.17</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4" name="Rectangle 3"/>
          <p:cNvSpPr/>
          <p:nvPr/>
        </p:nvSpPr>
        <p:spPr>
          <a:xfrm>
            <a:off x="9875306" y="1162756"/>
            <a:ext cx="569387"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1</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5" name="Rectangle 4"/>
          <p:cNvSpPr/>
          <p:nvPr/>
        </p:nvSpPr>
        <p:spPr>
          <a:xfrm>
            <a:off x="9959972" y="4916312"/>
            <a:ext cx="569387"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2</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6" name="Rectangle 5"/>
          <p:cNvSpPr/>
          <p:nvPr/>
        </p:nvSpPr>
        <p:spPr>
          <a:xfrm>
            <a:off x="556328" y="4826000"/>
            <a:ext cx="569387"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3</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7" name="Rectangle 6"/>
          <p:cNvSpPr/>
          <p:nvPr/>
        </p:nvSpPr>
        <p:spPr>
          <a:xfrm>
            <a:off x="556328" y="923330"/>
            <a:ext cx="569387"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4</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8" name="Rectangle 7"/>
          <p:cNvSpPr/>
          <p:nvPr/>
        </p:nvSpPr>
        <p:spPr>
          <a:xfrm>
            <a:off x="6904297" y="2331156"/>
            <a:ext cx="697627" cy="707886"/>
          </a:xfrm>
          <a:prstGeom prst="rect">
            <a:avLst/>
          </a:prstGeom>
          <a:noFill/>
        </p:spPr>
        <p:txBody>
          <a:bodyPr wrap="none" lIns="91440" tIns="45720" rIns="91440" bIns="45720">
            <a:spAutoFit/>
          </a:bodyPr>
          <a:lstStyle/>
          <a:p>
            <a:pPr algn="ctr"/>
            <a:r>
              <a:rPr lang="en-US" sz="4000" b="1" cap="none" spc="0" dirty="0" smtClean="0">
                <a:ln w="22225">
                  <a:solidFill>
                    <a:schemeClr val="accent2"/>
                  </a:solidFill>
                  <a:prstDash val="solid"/>
                </a:ln>
                <a:solidFill>
                  <a:schemeClr val="accent2">
                    <a:lumMod val="40000"/>
                    <a:lumOff val="60000"/>
                  </a:schemeClr>
                </a:solidFill>
                <a:effectLst/>
              </a:rPr>
              <a:t>A.</a:t>
            </a:r>
            <a:endParaRPr lang="en-US" sz="4000" b="1" cap="none" spc="0" dirty="0">
              <a:ln w="22225">
                <a:solidFill>
                  <a:schemeClr val="accent2"/>
                </a:solidFill>
                <a:prstDash val="solid"/>
              </a:ln>
              <a:solidFill>
                <a:schemeClr val="accent2">
                  <a:lumMod val="40000"/>
                  <a:lumOff val="60000"/>
                </a:schemeClr>
              </a:solidFill>
              <a:effectLst/>
            </a:endParaRPr>
          </a:p>
        </p:txBody>
      </p:sp>
      <p:sp>
        <p:nvSpPr>
          <p:cNvPr id="9" name="Rectangle 8"/>
          <p:cNvSpPr/>
          <p:nvPr/>
        </p:nvSpPr>
        <p:spPr>
          <a:xfrm>
            <a:off x="6904296" y="3375380"/>
            <a:ext cx="697627" cy="707886"/>
          </a:xfrm>
          <a:prstGeom prst="rect">
            <a:avLst/>
          </a:prstGeom>
          <a:noFill/>
        </p:spPr>
        <p:txBody>
          <a:bodyPr wrap="none" lIns="91440" tIns="45720" rIns="91440" bIns="45720">
            <a:spAutoFit/>
          </a:bodyPr>
          <a:lstStyle/>
          <a:p>
            <a:pPr algn="ctr"/>
            <a:r>
              <a:rPr lang="en-US" sz="4000" b="1" cap="none" spc="0" dirty="0" smtClean="0">
                <a:ln w="22225">
                  <a:solidFill>
                    <a:schemeClr val="accent2"/>
                  </a:solidFill>
                  <a:prstDash val="solid"/>
                </a:ln>
                <a:solidFill>
                  <a:schemeClr val="accent2">
                    <a:lumMod val="40000"/>
                    <a:lumOff val="60000"/>
                  </a:schemeClr>
                </a:solidFill>
                <a:effectLst/>
              </a:rPr>
              <a:t>B.</a:t>
            </a:r>
            <a:endParaRPr lang="en-US" sz="4000" b="1" cap="none" spc="0" dirty="0">
              <a:ln w="22225">
                <a:solidFill>
                  <a:schemeClr val="accent2"/>
                </a:solidFill>
                <a:prstDash val="solid"/>
              </a:ln>
              <a:solidFill>
                <a:schemeClr val="accent2">
                  <a:lumMod val="40000"/>
                  <a:lumOff val="60000"/>
                </a:schemeClr>
              </a:solidFill>
              <a:effectLst/>
            </a:endParaRPr>
          </a:p>
        </p:txBody>
      </p:sp>
      <p:sp>
        <p:nvSpPr>
          <p:cNvPr id="10" name="Rectangle 9"/>
          <p:cNvSpPr/>
          <p:nvPr/>
        </p:nvSpPr>
        <p:spPr>
          <a:xfrm>
            <a:off x="3498360" y="3392312"/>
            <a:ext cx="697627" cy="707886"/>
          </a:xfrm>
          <a:prstGeom prst="rect">
            <a:avLst/>
          </a:prstGeom>
          <a:noFill/>
        </p:spPr>
        <p:txBody>
          <a:bodyPr wrap="none" lIns="91440" tIns="45720" rIns="91440" bIns="45720">
            <a:spAutoFit/>
          </a:bodyPr>
          <a:lstStyle/>
          <a:p>
            <a:pPr algn="ctr"/>
            <a:r>
              <a:rPr lang="en-US" sz="4000" b="1" cap="none" spc="0" dirty="0" smtClean="0">
                <a:ln w="22225">
                  <a:solidFill>
                    <a:schemeClr val="accent2"/>
                  </a:solidFill>
                  <a:prstDash val="solid"/>
                </a:ln>
                <a:solidFill>
                  <a:schemeClr val="accent2">
                    <a:lumMod val="40000"/>
                    <a:lumOff val="60000"/>
                  </a:schemeClr>
                </a:solidFill>
                <a:effectLst/>
              </a:rPr>
              <a:t>C.</a:t>
            </a:r>
            <a:endParaRPr lang="en-US" sz="4000" b="1" cap="none" spc="0" dirty="0">
              <a:ln w="22225">
                <a:solidFill>
                  <a:schemeClr val="accent2"/>
                </a:solidFill>
                <a:prstDash val="solid"/>
              </a:ln>
              <a:solidFill>
                <a:schemeClr val="accent2">
                  <a:lumMod val="40000"/>
                  <a:lumOff val="60000"/>
                </a:schemeClr>
              </a:solidFill>
              <a:effectLst/>
            </a:endParaRPr>
          </a:p>
        </p:txBody>
      </p:sp>
      <p:sp>
        <p:nvSpPr>
          <p:cNvPr id="11" name="Rectangle 10"/>
          <p:cNvSpPr/>
          <p:nvPr/>
        </p:nvSpPr>
        <p:spPr>
          <a:xfrm>
            <a:off x="3498361" y="2362664"/>
            <a:ext cx="697627" cy="707886"/>
          </a:xfrm>
          <a:prstGeom prst="rect">
            <a:avLst/>
          </a:prstGeom>
          <a:noFill/>
        </p:spPr>
        <p:txBody>
          <a:bodyPr wrap="none" lIns="91440" tIns="45720" rIns="91440" bIns="45720">
            <a:spAutoFit/>
          </a:bodyPr>
          <a:lstStyle/>
          <a:p>
            <a:pPr algn="ctr"/>
            <a:r>
              <a:rPr lang="en-US" sz="4000" b="1" cap="none" spc="0" dirty="0" smtClean="0">
                <a:ln w="22225">
                  <a:solidFill>
                    <a:schemeClr val="accent2"/>
                  </a:solidFill>
                  <a:prstDash val="solid"/>
                </a:ln>
                <a:solidFill>
                  <a:schemeClr val="accent2">
                    <a:lumMod val="40000"/>
                    <a:lumOff val="60000"/>
                  </a:schemeClr>
                </a:solidFill>
                <a:effectLst/>
              </a:rPr>
              <a:t>D.</a:t>
            </a:r>
            <a:endParaRPr lang="en-US" sz="40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61040997"/>
      </p:ext>
    </p:extLst>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0267" y="1603022"/>
            <a:ext cx="4696177" cy="4062651"/>
          </a:xfrm>
          <a:prstGeom prst="rect">
            <a:avLst/>
          </a:prstGeom>
          <a:noFill/>
        </p:spPr>
        <p:txBody>
          <a:bodyPr wrap="square" rtlCol="0">
            <a:spAutoFit/>
          </a:bodyPr>
          <a:lstStyle/>
          <a:p>
            <a:r>
              <a:rPr lang="en-US" sz="2400" dirty="0" smtClean="0"/>
              <a:t>Outside Arrows (Clockwise) – Money</a:t>
            </a:r>
          </a:p>
          <a:p>
            <a:endParaRPr lang="en-US" sz="2400" dirty="0" smtClean="0"/>
          </a:p>
          <a:p>
            <a:r>
              <a:rPr lang="en-US" sz="2400" dirty="0" smtClean="0"/>
              <a:t>1 - Revenue</a:t>
            </a:r>
          </a:p>
          <a:p>
            <a:endParaRPr lang="en-US" sz="2400" dirty="0"/>
          </a:p>
          <a:p>
            <a:r>
              <a:rPr lang="en-US" sz="2400" dirty="0"/>
              <a:t>2</a:t>
            </a:r>
            <a:r>
              <a:rPr lang="en-US" sz="2400" dirty="0" smtClean="0"/>
              <a:t> - Wages</a:t>
            </a:r>
          </a:p>
          <a:p>
            <a:endParaRPr lang="en-US" sz="2400" dirty="0"/>
          </a:p>
          <a:p>
            <a:r>
              <a:rPr lang="en-US" sz="2400" dirty="0" smtClean="0"/>
              <a:t>3 – Income </a:t>
            </a:r>
          </a:p>
          <a:p>
            <a:endParaRPr lang="en-US" sz="2400" dirty="0"/>
          </a:p>
          <a:p>
            <a:r>
              <a:rPr lang="en-US" sz="2400" dirty="0" smtClean="0"/>
              <a:t>4 - Expenditure</a:t>
            </a:r>
            <a:endParaRPr lang="en-US" sz="2400" dirty="0"/>
          </a:p>
          <a:p>
            <a:endParaRPr lang="en-US" dirty="0"/>
          </a:p>
        </p:txBody>
      </p:sp>
      <p:sp>
        <p:nvSpPr>
          <p:cNvPr id="4" name="TextBox 3"/>
          <p:cNvSpPr txBox="1"/>
          <p:nvPr/>
        </p:nvSpPr>
        <p:spPr>
          <a:xfrm>
            <a:off x="6316134" y="1603022"/>
            <a:ext cx="4696177" cy="5262979"/>
          </a:xfrm>
          <a:prstGeom prst="rect">
            <a:avLst/>
          </a:prstGeom>
          <a:noFill/>
        </p:spPr>
        <p:txBody>
          <a:bodyPr wrap="square" rtlCol="0">
            <a:spAutoFit/>
          </a:bodyPr>
          <a:lstStyle/>
          <a:p>
            <a:r>
              <a:rPr lang="en-US" sz="2400" dirty="0" smtClean="0"/>
              <a:t>Inside Arrows (Counter clockwise) – Money</a:t>
            </a:r>
          </a:p>
          <a:p>
            <a:endParaRPr lang="en-US" sz="2400" dirty="0"/>
          </a:p>
          <a:p>
            <a:r>
              <a:rPr lang="en-US" sz="2400" dirty="0" smtClean="0"/>
              <a:t>A. – Goods and Services</a:t>
            </a:r>
          </a:p>
          <a:p>
            <a:endParaRPr lang="en-US" sz="2400" dirty="0"/>
          </a:p>
          <a:p>
            <a:r>
              <a:rPr lang="en-US" sz="2400" dirty="0" smtClean="0"/>
              <a:t>B. – Products</a:t>
            </a:r>
          </a:p>
          <a:p>
            <a:endParaRPr lang="en-US" sz="2400" dirty="0" smtClean="0"/>
          </a:p>
          <a:p>
            <a:r>
              <a:rPr lang="en-US" sz="2400" dirty="0" smtClean="0"/>
              <a:t>C. – Productive resources</a:t>
            </a:r>
          </a:p>
          <a:p>
            <a:endParaRPr lang="en-US" sz="2400" dirty="0"/>
          </a:p>
          <a:p>
            <a:r>
              <a:rPr lang="en-US" sz="2400" dirty="0" smtClean="0"/>
              <a:t>D. - Resources</a:t>
            </a:r>
          </a:p>
          <a:p>
            <a:endParaRPr lang="en-US" sz="2400" dirty="0"/>
          </a:p>
          <a:p>
            <a:endParaRPr lang="en-US" sz="2400" dirty="0" smtClean="0"/>
          </a:p>
          <a:p>
            <a:endParaRPr lang="en-US" sz="2400" dirty="0" smtClean="0"/>
          </a:p>
          <a:p>
            <a:endParaRPr lang="en-US" sz="2400" dirty="0"/>
          </a:p>
        </p:txBody>
      </p:sp>
      <p:sp>
        <p:nvSpPr>
          <p:cNvPr id="5" name="Rectangle 4"/>
          <p:cNvSpPr/>
          <p:nvPr/>
        </p:nvSpPr>
        <p:spPr>
          <a:xfrm>
            <a:off x="17591" y="46272"/>
            <a:ext cx="12027653"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Spiral Back Review for quiz on 9.17</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1654585295"/>
      </p:ext>
    </p:extLst>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201" y="1018065"/>
            <a:ext cx="11469510" cy="1815882"/>
          </a:xfrm>
          <a:prstGeom prst="rect">
            <a:avLst/>
          </a:prstGeom>
        </p:spPr>
        <p:txBody>
          <a:bodyPr wrap="square">
            <a:spAutoFit/>
          </a:bodyPr>
          <a:lstStyle/>
          <a:p>
            <a:r>
              <a:rPr lang="en-US" sz="2800" dirty="0">
                <a:solidFill>
                  <a:srgbClr val="000000"/>
                </a:solidFill>
                <a:latin typeface="Calibri" panose="020F0502020204030204" pitchFamily="34" charset="0"/>
              </a:rPr>
              <a:t>The buyer’s demand curve in a market is determined by adding together all the quantities consumers are willing and able to purchase at each price in the market. </a:t>
            </a:r>
            <a:endParaRPr lang="en-US" sz="2800" dirty="0" smtClean="0">
              <a:solidFill>
                <a:srgbClr val="000000"/>
              </a:solidFill>
              <a:latin typeface="Calibri" panose="020F0502020204030204" pitchFamily="34" charset="0"/>
            </a:endParaRPr>
          </a:p>
          <a:p>
            <a:endParaRPr lang="en-US" sz="2800" dirty="0">
              <a:solidFill>
                <a:srgbClr val="000000"/>
              </a:solidFill>
              <a:latin typeface="Calibri" panose="020F0502020204030204" pitchFamily="34" charset="0"/>
            </a:endParaRPr>
          </a:p>
        </p:txBody>
      </p:sp>
      <p:pic>
        <p:nvPicPr>
          <p:cNvPr id="3" name="Picture 2"/>
          <p:cNvPicPr>
            <a:picLocks noChangeAspect="1"/>
          </p:cNvPicPr>
          <p:nvPr/>
        </p:nvPicPr>
        <p:blipFill>
          <a:blip r:embed="rId2"/>
          <a:stretch>
            <a:fillRect/>
          </a:stretch>
        </p:blipFill>
        <p:spPr>
          <a:xfrm>
            <a:off x="391886" y="2508070"/>
            <a:ext cx="11443063" cy="3983092"/>
          </a:xfrm>
          <a:prstGeom prst="rect">
            <a:avLst/>
          </a:prstGeom>
        </p:spPr>
      </p:pic>
      <p:sp>
        <p:nvSpPr>
          <p:cNvPr id="4" name="Rectangle 3"/>
          <p:cNvSpPr/>
          <p:nvPr/>
        </p:nvSpPr>
        <p:spPr>
          <a:xfrm>
            <a:off x="203201" y="0"/>
            <a:ext cx="5147563"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Demand Curve</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1370062368"/>
      </p:ext>
    </p:extLst>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6757" y="1130954"/>
            <a:ext cx="11469510" cy="1384995"/>
          </a:xfrm>
          <a:prstGeom prst="rect">
            <a:avLst/>
          </a:prstGeom>
        </p:spPr>
        <p:txBody>
          <a:bodyPr wrap="square">
            <a:spAutoFit/>
          </a:bodyPr>
          <a:lstStyle/>
          <a:p>
            <a:r>
              <a:rPr lang="en-US" sz="2800" dirty="0" smtClean="0">
                <a:solidFill>
                  <a:srgbClr val="000000"/>
                </a:solidFill>
                <a:latin typeface="Calibri" panose="020F0502020204030204" pitchFamily="34" charset="0"/>
              </a:rPr>
              <a:t>The </a:t>
            </a:r>
            <a:r>
              <a:rPr lang="en-US" sz="2800" dirty="0">
                <a:solidFill>
                  <a:srgbClr val="000000"/>
                </a:solidFill>
                <a:latin typeface="Calibri" panose="020F0502020204030204" pitchFamily="34" charset="0"/>
              </a:rPr>
              <a:t>seller’s supply curve in a market is determined by adding together all the quantities producers are willing and able to sell at each price in the market. </a:t>
            </a:r>
            <a:endParaRPr lang="en-US" sz="2800" dirty="0" smtClean="0">
              <a:solidFill>
                <a:srgbClr val="000000"/>
              </a:solidFill>
              <a:latin typeface="Calibri" panose="020F0502020204030204" pitchFamily="34" charset="0"/>
            </a:endParaRPr>
          </a:p>
          <a:p>
            <a:endParaRPr lang="en-US" sz="2800" dirty="0">
              <a:solidFill>
                <a:srgbClr val="000000"/>
              </a:solidFill>
              <a:latin typeface="Calibri" panose="020F0502020204030204" pitchFamily="34" charset="0"/>
            </a:endParaRPr>
          </a:p>
        </p:txBody>
      </p:sp>
      <p:pic>
        <p:nvPicPr>
          <p:cNvPr id="3" name="Picture 2"/>
          <p:cNvPicPr>
            <a:picLocks noChangeAspect="1"/>
          </p:cNvPicPr>
          <p:nvPr/>
        </p:nvPicPr>
        <p:blipFill>
          <a:blip r:embed="rId2"/>
          <a:stretch>
            <a:fillRect/>
          </a:stretch>
        </p:blipFill>
        <p:spPr>
          <a:xfrm>
            <a:off x="745067" y="2238375"/>
            <a:ext cx="10205155" cy="3823758"/>
          </a:xfrm>
          <a:prstGeom prst="rect">
            <a:avLst/>
          </a:prstGeom>
        </p:spPr>
      </p:pic>
      <p:sp>
        <p:nvSpPr>
          <p:cNvPr id="4" name="Rectangle 3"/>
          <p:cNvSpPr/>
          <p:nvPr/>
        </p:nvSpPr>
        <p:spPr>
          <a:xfrm>
            <a:off x="414884" y="0"/>
            <a:ext cx="4724371"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S</a:t>
            </a:r>
            <a:r>
              <a:rPr lang="en-US" sz="5400" u="sng"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up</a:t>
            </a: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ply Curve</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2990569339"/>
      </p:ext>
    </p:extLst>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912" y="1130953"/>
            <a:ext cx="11469510" cy="1815882"/>
          </a:xfrm>
          <a:prstGeom prst="rect">
            <a:avLst/>
          </a:prstGeom>
        </p:spPr>
        <p:txBody>
          <a:bodyPr wrap="square">
            <a:spAutoFit/>
          </a:bodyPr>
          <a:lstStyle/>
          <a:p>
            <a:r>
              <a:rPr lang="en-US" sz="2800" u="sng" dirty="0" smtClean="0">
                <a:solidFill>
                  <a:srgbClr val="000000"/>
                </a:solidFill>
                <a:latin typeface="Calibri" panose="020F0502020204030204" pitchFamily="34" charset="0"/>
              </a:rPr>
              <a:t>The </a:t>
            </a:r>
            <a:r>
              <a:rPr lang="en-US" sz="2800" u="sng" dirty="0">
                <a:solidFill>
                  <a:srgbClr val="000000"/>
                </a:solidFill>
                <a:latin typeface="Calibri" panose="020F0502020204030204" pitchFamily="34" charset="0"/>
              </a:rPr>
              <a:t>market clearing or equilibrium price is found at the intersection of the market demand and supply curves. This is the point at which the quantity demanded by consumers is equal to the quantity supplied by producers</a:t>
            </a:r>
            <a:r>
              <a:rPr lang="en-US" sz="2800" dirty="0">
                <a:solidFill>
                  <a:srgbClr val="000000"/>
                </a:solidFill>
                <a:latin typeface="Calibri" panose="020F0502020204030204" pitchFamily="34" charset="0"/>
              </a:rPr>
              <a:t>. </a:t>
            </a:r>
            <a:endParaRPr lang="en-US" sz="2800" dirty="0" smtClean="0">
              <a:solidFill>
                <a:srgbClr val="000000"/>
              </a:solidFill>
              <a:latin typeface="Calibri" panose="020F0502020204030204" pitchFamily="34" charset="0"/>
            </a:endParaRPr>
          </a:p>
          <a:p>
            <a:endParaRPr lang="en-US" sz="2800" dirty="0">
              <a:solidFill>
                <a:srgbClr val="000000"/>
              </a:solidFill>
              <a:latin typeface="Calibri" panose="020F0502020204030204" pitchFamily="34" charset="0"/>
            </a:endParaRPr>
          </a:p>
        </p:txBody>
      </p:sp>
      <p:sp>
        <p:nvSpPr>
          <p:cNvPr id="4" name="Rectangle 3"/>
          <p:cNvSpPr/>
          <p:nvPr/>
        </p:nvSpPr>
        <p:spPr>
          <a:xfrm>
            <a:off x="12423" y="0"/>
            <a:ext cx="6026009" cy="923330"/>
          </a:xfrm>
          <a:prstGeom prst="rect">
            <a:avLst/>
          </a:prstGeom>
          <a:noFill/>
        </p:spPr>
        <p:txBody>
          <a:bodyPr wrap="none" lIns="91440" tIns="45720" rIns="91440" bIns="45720">
            <a:spAutoFit/>
          </a:bodyPr>
          <a:lstStyle/>
          <a:p>
            <a:pPr algn="ctr"/>
            <a:r>
              <a:rPr lang="en-U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Equilibrium Point</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5" name="Picture 4"/>
          <p:cNvPicPr>
            <a:picLocks noChangeAspect="1"/>
          </p:cNvPicPr>
          <p:nvPr/>
        </p:nvPicPr>
        <p:blipFill>
          <a:blip r:embed="rId2"/>
          <a:stretch>
            <a:fillRect/>
          </a:stretch>
        </p:blipFill>
        <p:spPr>
          <a:xfrm>
            <a:off x="412264" y="3512618"/>
            <a:ext cx="4854438" cy="2970030"/>
          </a:xfrm>
          <a:prstGeom prst="rect">
            <a:avLst/>
          </a:prstGeom>
        </p:spPr>
      </p:pic>
      <p:pic>
        <p:nvPicPr>
          <p:cNvPr id="6" name="Picture 5"/>
          <p:cNvPicPr>
            <a:picLocks noChangeAspect="1"/>
          </p:cNvPicPr>
          <p:nvPr/>
        </p:nvPicPr>
        <p:blipFill>
          <a:blip r:embed="rId3"/>
          <a:stretch>
            <a:fillRect/>
          </a:stretch>
        </p:blipFill>
        <p:spPr>
          <a:xfrm>
            <a:off x="6351451" y="3512618"/>
            <a:ext cx="4974122" cy="3048264"/>
          </a:xfrm>
          <a:prstGeom prst="rect">
            <a:avLst/>
          </a:prstGeom>
        </p:spPr>
      </p:pic>
    </p:spTree>
    <p:extLst>
      <p:ext uri="{BB962C8B-B14F-4D97-AF65-F5344CB8AC3E}">
        <p14:creationId xmlns:p14="http://schemas.microsoft.com/office/powerpoint/2010/main" val="819816861"/>
      </p:ext>
    </p:extLst>
  </p:cSld>
  <p:clrMapOvr>
    <a:masterClrMapping/>
  </p:clrMapOvr>
  <p:transition>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889" y="724554"/>
            <a:ext cx="11469510" cy="1384995"/>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sz="2800" dirty="0">
                <a:solidFill>
                  <a:srgbClr val="000000"/>
                </a:solidFill>
                <a:latin typeface="Calibri" panose="020F0502020204030204" pitchFamily="34" charset="0"/>
              </a:rPr>
              <a:t>On the graph below, the equilibrium price is shown at Ep and the equilibrium quantity is shown at Eq. 	</a:t>
            </a:r>
          </a:p>
        </p:txBody>
      </p:sp>
      <p:pic>
        <p:nvPicPr>
          <p:cNvPr id="3" name="Picture 2"/>
          <p:cNvPicPr>
            <a:picLocks noChangeAspect="1"/>
          </p:cNvPicPr>
          <p:nvPr/>
        </p:nvPicPr>
        <p:blipFill>
          <a:blip r:embed="rId2"/>
          <a:stretch>
            <a:fillRect/>
          </a:stretch>
        </p:blipFill>
        <p:spPr>
          <a:xfrm>
            <a:off x="395111" y="2461253"/>
            <a:ext cx="11187288" cy="3493360"/>
          </a:xfrm>
          <a:prstGeom prst="rect">
            <a:avLst/>
          </a:prstGeom>
        </p:spPr>
      </p:pic>
      <p:sp>
        <p:nvSpPr>
          <p:cNvPr id="4" name="Rectangle 3"/>
          <p:cNvSpPr/>
          <p:nvPr/>
        </p:nvSpPr>
        <p:spPr>
          <a:xfrm>
            <a:off x="12423" y="0"/>
            <a:ext cx="6026009" cy="923330"/>
          </a:xfrm>
          <a:prstGeom prst="rect">
            <a:avLst/>
          </a:prstGeom>
          <a:noFill/>
        </p:spPr>
        <p:txBody>
          <a:bodyPr wrap="none" lIns="91440" tIns="45720" rIns="91440" bIns="45720">
            <a:spAutoFit/>
          </a:bodyPr>
          <a:lstStyle/>
          <a:p>
            <a:pPr algn="ctr"/>
            <a:r>
              <a:rPr lang="en-U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Equilibrium Point</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162837931"/>
      </p:ext>
    </p:extLst>
  </p:cSld>
  <p:clrMapOvr>
    <a:masterClrMapping/>
  </p:clrMapOvr>
  <p:transition>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3511" y="1193249"/>
            <a:ext cx="11706578" cy="4471501"/>
          </a:xfrm>
          <a:prstGeom prst="rect">
            <a:avLst/>
          </a:prstGeom>
        </p:spPr>
      </p:pic>
    </p:spTree>
    <p:extLst>
      <p:ext uri="{BB962C8B-B14F-4D97-AF65-F5344CB8AC3E}">
        <p14:creationId xmlns:p14="http://schemas.microsoft.com/office/powerpoint/2010/main" val="1929434866"/>
      </p:ext>
    </p:extLst>
  </p:cSld>
  <p:clrMapOvr>
    <a:masterClrMapping/>
  </p:clrMapOvr>
  <p:transition>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7378" y="0"/>
            <a:ext cx="357020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Shortages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327378" y="1006777"/>
            <a:ext cx="11469510" cy="1384995"/>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sz="2800" u="sng" dirty="0" smtClean="0">
                <a:solidFill>
                  <a:srgbClr val="000000"/>
                </a:solidFill>
                <a:latin typeface="Calibri" panose="020F0502020204030204" pitchFamily="34" charset="0"/>
              </a:rPr>
              <a:t>A shortage occurs when, at the current price, the quantity demanded is greater than the quantity supplied; shortages put pressure on prices to rise</a:t>
            </a:r>
            <a:endParaRPr lang="en-US" sz="2800" u="sng" dirty="0">
              <a:solidFill>
                <a:srgbClr val="000000"/>
              </a:solidFill>
              <a:latin typeface="Calibri" panose="020F0502020204030204" pitchFamily="34" charset="0"/>
            </a:endParaRPr>
          </a:p>
        </p:txBody>
      </p:sp>
      <p:pic>
        <p:nvPicPr>
          <p:cNvPr id="5" name="Picture 4"/>
          <p:cNvPicPr>
            <a:picLocks noChangeAspect="1"/>
          </p:cNvPicPr>
          <p:nvPr/>
        </p:nvPicPr>
        <p:blipFill>
          <a:blip r:embed="rId2"/>
          <a:stretch>
            <a:fillRect/>
          </a:stretch>
        </p:blipFill>
        <p:spPr>
          <a:xfrm>
            <a:off x="1304395" y="2391772"/>
            <a:ext cx="9515475" cy="3578224"/>
          </a:xfrm>
          <a:prstGeom prst="rect">
            <a:avLst/>
          </a:prstGeom>
        </p:spPr>
      </p:pic>
    </p:spTree>
    <p:extLst>
      <p:ext uri="{BB962C8B-B14F-4D97-AF65-F5344CB8AC3E}">
        <p14:creationId xmlns:p14="http://schemas.microsoft.com/office/powerpoint/2010/main" val="1351172616"/>
      </p:ext>
    </p:extLst>
  </p:cSld>
  <p:clrMapOvr>
    <a:masterClrMapping/>
  </p:clrMapOvr>
  <p:transition>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378" y="2750961"/>
            <a:ext cx="10995377" cy="3162300"/>
          </a:xfrm>
          <a:prstGeom prst="rect">
            <a:avLst/>
          </a:prstGeom>
        </p:spPr>
      </p:pic>
      <p:sp>
        <p:nvSpPr>
          <p:cNvPr id="3" name="Rectangle 2"/>
          <p:cNvSpPr/>
          <p:nvPr/>
        </p:nvSpPr>
        <p:spPr>
          <a:xfrm>
            <a:off x="327378" y="0"/>
            <a:ext cx="357020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Shortages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327378" y="1006777"/>
            <a:ext cx="11469510" cy="1384995"/>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sz="2800" dirty="0" smtClean="0">
                <a:solidFill>
                  <a:srgbClr val="000000"/>
                </a:solidFill>
                <a:latin typeface="Calibri" panose="020F0502020204030204" pitchFamily="34" charset="0"/>
              </a:rPr>
              <a:t>A shortage occurs when, at the current price, the quantity demanded is greater than the quantity supplied; shortages put pressure on prices to rise</a:t>
            </a:r>
            <a:endParaRPr lang="en-US" sz="28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291430575"/>
      </p:ext>
    </p:extLst>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1335" y="0"/>
            <a:ext cx="2762296"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Surplus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327378" y="1006777"/>
            <a:ext cx="11469510" cy="1384995"/>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sz="2800" u="sng" dirty="0" smtClean="0">
                <a:solidFill>
                  <a:srgbClr val="000000"/>
                </a:solidFill>
                <a:latin typeface="Calibri" panose="020F0502020204030204" pitchFamily="34" charset="0"/>
              </a:rPr>
              <a:t>A surplus is a large, undesired inventory of goods; forces prices to drop to the equilibrium price</a:t>
            </a:r>
            <a:endParaRPr lang="en-US" sz="2800" u="sng" dirty="0">
              <a:solidFill>
                <a:srgbClr val="000000"/>
              </a:solidFill>
              <a:latin typeface="Calibri" panose="020F0502020204030204" pitchFamily="34" charset="0"/>
            </a:endParaRPr>
          </a:p>
        </p:txBody>
      </p:sp>
      <p:pic>
        <p:nvPicPr>
          <p:cNvPr id="5" name="Picture 4"/>
          <p:cNvPicPr>
            <a:picLocks noChangeAspect="1"/>
          </p:cNvPicPr>
          <p:nvPr/>
        </p:nvPicPr>
        <p:blipFill>
          <a:blip r:embed="rId2"/>
          <a:stretch>
            <a:fillRect/>
          </a:stretch>
        </p:blipFill>
        <p:spPr>
          <a:xfrm>
            <a:off x="1207734" y="2475219"/>
            <a:ext cx="9426399" cy="3361137"/>
          </a:xfrm>
          <a:prstGeom prst="rect">
            <a:avLst/>
          </a:prstGeom>
        </p:spPr>
      </p:pic>
    </p:spTree>
    <p:extLst>
      <p:ext uri="{BB962C8B-B14F-4D97-AF65-F5344CB8AC3E}">
        <p14:creationId xmlns:p14="http://schemas.microsoft.com/office/powerpoint/2010/main" val="447778495"/>
      </p:ext>
    </p:extLst>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9"/>
          <a:stretch>
            <a:fillRect/>
          </a:stretch>
        </p:blipFill>
        <p:spPr>
          <a:xfrm>
            <a:off x="0" y="959556"/>
            <a:ext cx="12192000" cy="5193595"/>
          </a:xfrm>
          <a:prstGeom prst="rect">
            <a:avLst/>
          </a:prstGeom>
        </p:spPr>
      </p:pic>
      <p:sp>
        <p:nvSpPr>
          <p:cNvPr id="6" name="Rectangle 5"/>
          <p:cNvSpPr/>
          <p:nvPr/>
        </p:nvSpPr>
        <p:spPr>
          <a:xfrm>
            <a:off x="843542" y="1132455"/>
            <a:ext cx="4011033" cy="769441"/>
          </a:xfrm>
          <a:prstGeom prst="rect">
            <a:avLst/>
          </a:prstGeom>
          <a:noFill/>
        </p:spPr>
        <p:txBody>
          <a:bodyPr wrap="none" lIns="91440" tIns="45720" rIns="91440" bIns="45720">
            <a:spAutoFit/>
          </a:bodyPr>
          <a:lstStyle/>
          <a:p>
            <a:pPr algn="ctr"/>
            <a:r>
              <a:rPr lang="en-US" sz="4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Law of Supply</a:t>
            </a:r>
            <a:endParaRPr lang="en-US"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4" name="Rectangle 13"/>
          <p:cNvSpPr/>
          <p:nvPr/>
        </p:nvSpPr>
        <p:spPr>
          <a:xfrm>
            <a:off x="6932824" y="1132454"/>
            <a:ext cx="4355680" cy="769441"/>
          </a:xfrm>
          <a:prstGeom prst="rect">
            <a:avLst/>
          </a:prstGeom>
          <a:noFill/>
        </p:spPr>
        <p:txBody>
          <a:bodyPr wrap="none" lIns="91440" tIns="45720" rIns="91440" bIns="45720">
            <a:spAutoFit/>
          </a:bodyPr>
          <a:lstStyle/>
          <a:p>
            <a:pPr algn="ctr"/>
            <a:r>
              <a:rPr lang="en-US" sz="4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Law of Demand</a:t>
            </a:r>
            <a:endParaRPr lang="en-US"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Rectangle 6"/>
          <p:cNvSpPr/>
          <p:nvPr/>
        </p:nvSpPr>
        <p:spPr>
          <a:xfrm>
            <a:off x="0" y="2063509"/>
            <a:ext cx="561372" cy="769441"/>
          </a:xfrm>
          <a:prstGeom prst="rect">
            <a:avLst/>
          </a:prstGeom>
          <a:noFill/>
        </p:spPr>
        <p:txBody>
          <a:bodyPr wrap="none" lIns="91440" tIns="45720" rIns="91440" bIns="45720">
            <a:spAutoFit/>
          </a:bodyPr>
          <a:lstStyle/>
          <a:p>
            <a:pPr algn="ctr"/>
            <a:r>
              <a:rPr lang="en-US" sz="4400" b="1" cap="none" spc="0" dirty="0" smtClean="0">
                <a:ln w="22225">
                  <a:solidFill>
                    <a:schemeClr val="accent2"/>
                  </a:solidFill>
                  <a:prstDash val="solid"/>
                </a:ln>
                <a:solidFill>
                  <a:schemeClr val="accent2">
                    <a:lumMod val="40000"/>
                    <a:lumOff val="60000"/>
                  </a:schemeClr>
                </a:solidFill>
                <a:effectLst/>
              </a:rPr>
              <a:t>V</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16" name="Rectangle 15"/>
          <p:cNvSpPr/>
          <p:nvPr/>
        </p:nvSpPr>
        <p:spPr>
          <a:xfrm>
            <a:off x="0" y="2602118"/>
            <a:ext cx="561372" cy="769441"/>
          </a:xfrm>
          <a:prstGeom prst="rect">
            <a:avLst/>
          </a:prstGeom>
          <a:noFill/>
        </p:spPr>
        <p:txBody>
          <a:bodyPr wrap="none" lIns="91440" tIns="45720" rIns="91440" bIns="45720">
            <a:spAutoFit/>
          </a:bodyPr>
          <a:lstStyle/>
          <a:p>
            <a:pPr algn="ctr"/>
            <a:r>
              <a:rPr lang="en-US" sz="4400" b="1" cap="none" spc="0" dirty="0" smtClean="0">
                <a:ln w="22225">
                  <a:solidFill>
                    <a:schemeClr val="accent2"/>
                  </a:solidFill>
                  <a:prstDash val="solid"/>
                </a:ln>
                <a:solidFill>
                  <a:schemeClr val="accent2">
                    <a:lumMod val="40000"/>
                    <a:lumOff val="60000"/>
                  </a:schemeClr>
                </a:solidFill>
                <a:effectLst/>
              </a:rPr>
              <a:t>V</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17" name="Rectangle 16"/>
          <p:cNvSpPr/>
          <p:nvPr/>
        </p:nvSpPr>
        <p:spPr>
          <a:xfrm>
            <a:off x="6081639" y="1978841"/>
            <a:ext cx="561372" cy="769441"/>
          </a:xfrm>
          <a:prstGeom prst="rect">
            <a:avLst/>
          </a:prstGeom>
          <a:noFill/>
        </p:spPr>
        <p:txBody>
          <a:bodyPr wrap="none" lIns="91440" tIns="45720" rIns="91440" bIns="45720">
            <a:spAutoFit/>
          </a:bodyPr>
          <a:lstStyle/>
          <a:p>
            <a:pPr algn="ctr"/>
            <a:r>
              <a:rPr lang="en-US" sz="4400" b="1" cap="none" spc="0" dirty="0" smtClean="0">
                <a:ln w="22225">
                  <a:solidFill>
                    <a:schemeClr val="accent2"/>
                  </a:solidFill>
                  <a:prstDash val="solid"/>
                </a:ln>
                <a:solidFill>
                  <a:schemeClr val="accent2">
                    <a:lumMod val="40000"/>
                    <a:lumOff val="60000"/>
                  </a:schemeClr>
                </a:solidFill>
                <a:effectLst/>
              </a:rPr>
              <a:t>V</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18" name="Rectangle 17"/>
          <p:cNvSpPr/>
          <p:nvPr/>
        </p:nvSpPr>
        <p:spPr>
          <a:xfrm>
            <a:off x="6092928" y="2613405"/>
            <a:ext cx="561372" cy="769441"/>
          </a:xfrm>
          <a:prstGeom prst="rect">
            <a:avLst/>
          </a:prstGeom>
          <a:noFill/>
        </p:spPr>
        <p:txBody>
          <a:bodyPr wrap="none" lIns="91440" tIns="45720" rIns="91440" bIns="45720">
            <a:spAutoFit/>
          </a:bodyPr>
          <a:lstStyle/>
          <a:p>
            <a:pPr algn="ctr"/>
            <a:r>
              <a:rPr lang="en-US" sz="4400" b="1" cap="none" spc="0" dirty="0" smtClean="0">
                <a:ln w="22225">
                  <a:solidFill>
                    <a:schemeClr val="accent2"/>
                  </a:solidFill>
                  <a:prstDash val="solid"/>
                </a:ln>
                <a:solidFill>
                  <a:schemeClr val="accent2">
                    <a:lumMod val="40000"/>
                    <a:lumOff val="60000"/>
                  </a:schemeClr>
                </a:solidFill>
                <a:effectLst/>
              </a:rPr>
              <a:t>V</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0" name="Rectangle 19"/>
          <p:cNvSpPr/>
          <p:nvPr/>
        </p:nvSpPr>
        <p:spPr>
          <a:xfrm>
            <a:off x="-9674" y="3140727"/>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1" name="Rectangle 20"/>
          <p:cNvSpPr/>
          <p:nvPr/>
        </p:nvSpPr>
        <p:spPr>
          <a:xfrm>
            <a:off x="0" y="3661701"/>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2" name="Rectangle 21"/>
          <p:cNvSpPr/>
          <p:nvPr/>
        </p:nvSpPr>
        <p:spPr>
          <a:xfrm>
            <a:off x="0" y="4200310"/>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3" name="Rectangle 22"/>
          <p:cNvSpPr/>
          <p:nvPr/>
        </p:nvSpPr>
        <p:spPr>
          <a:xfrm>
            <a:off x="6136626" y="3057153"/>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4" name="Rectangle 23"/>
          <p:cNvSpPr/>
          <p:nvPr/>
        </p:nvSpPr>
        <p:spPr>
          <a:xfrm>
            <a:off x="6140313" y="3633298"/>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5" name="Rectangle 24"/>
          <p:cNvSpPr/>
          <p:nvPr/>
        </p:nvSpPr>
        <p:spPr>
          <a:xfrm>
            <a:off x="6179253" y="4197584"/>
            <a:ext cx="561372"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chemeClr val="accent2">
                    <a:lumMod val="40000"/>
                    <a:lumOff val="60000"/>
                  </a:schemeClr>
                </a:solidFill>
              </a:rPr>
              <a:t>P</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6" name="Rectangle 25"/>
          <p:cNvSpPr/>
          <p:nvPr/>
        </p:nvSpPr>
        <p:spPr>
          <a:xfrm>
            <a:off x="6365731" y="4711764"/>
            <a:ext cx="184730" cy="769441"/>
          </a:xfrm>
          <a:prstGeom prst="rect">
            <a:avLst/>
          </a:prstGeom>
          <a:noFill/>
        </p:spPr>
        <p:txBody>
          <a:bodyPr wrap="none" lIns="91440" tIns="45720" rIns="91440" bIns="45720">
            <a:spAutoFit/>
          </a:bodyPr>
          <a:lstStyle/>
          <a:p>
            <a:pPr algn="ctr"/>
            <a:endParaRPr lang="en-US" sz="4400" b="1" cap="none" spc="0" dirty="0">
              <a:ln w="22225">
                <a:solidFill>
                  <a:schemeClr val="accent2"/>
                </a:solidFill>
                <a:prstDash val="solid"/>
              </a:ln>
              <a:solidFill>
                <a:schemeClr val="accent2">
                  <a:lumMod val="40000"/>
                  <a:lumOff val="60000"/>
                </a:schemeClr>
              </a:solidFill>
              <a:effectLst/>
            </a:endParaRPr>
          </a:p>
        </p:txBody>
      </p:sp>
      <p:sp>
        <p:nvSpPr>
          <p:cNvPr id="2" name="Rectangle 1"/>
          <p:cNvSpPr/>
          <p:nvPr/>
        </p:nvSpPr>
        <p:spPr>
          <a:xfrm>
            <a:off x="110118" y="53144"/>
            <a:ext cx="7635296"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Activating Strategy, 9.10</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50125136"/>
      </p:ext>
    </p:extLst>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378" y="2750961"/>
            <a:ext cx="10995377" cy="3162300"/>
          </a:xfrm>
          <a:prstGeom prst="rect">
            <a:avLst/>
          </a:prstGeom>
        </p:spPr>
      </p:pic>
      <p:sp>
        <p:nvSpPr>
          <p:cNvPr id="3" name="Rectangle 2"/>
          <p:cNvSpPr/>
          <p:nvPr/>
        </p:nvSpPr>
        <p:spPr>
          <a:xfrm>
            <a:off x="731335" y="0"/>
            <a:ext cx="2762296"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Surplus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327378" y="1006777"/>
            <a:ext cx="11469510" cy="1384995"/>
          </a:xfrm>
          <a:prstGeom prst="rect">
            <a:avLst/>
          </a:prstGeom>
        </p:spPr>
        <p:txBody>
          <a:bodyPr wrap="square">
            <a:spAutoFit/>
          </a:bodyPr>
          <a:lstStyle/>
          <a:p>
            <a:endParaRPr lang="en-US" sz="2800" dirty="0">
              <a:solidFill>
                <a:srgbClr val="000000"/>
              </a:solidFill>
              <a:latin typeface="Calibri" panose="020F0502020204030204" pitchFamily="34" charset="0"/>
            </a:endParaRPr>
          </a:p>
          <a:p>
            <a:r>
              <a:rPr lang="en-US" sz="2800" dirty="0" smtClean="0">
                <a:solidFill>
                  <a:srgbClr val="000000"/>
                </a:solidFill>
                <a:latin typeface="Calibri" panose="020F0502020204030204" pitchFamily="34" charset="0"/>
              </a:rPr>
              <a:t>A surplus is a large, undesired inventory of goods; forces prices to drop to the equilibrium price</a:t>
            </a:r>
            <a:endParaRPr lang="en-US" sz="28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243939338"/>
      </p:ext>
    </p:extLst>
  </p:cSld>
  <p:clrMapOvr>
    <a:masterClrMapping/>
  </p:clrMapOvr>
  <p:transition>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4"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9.21</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417689" y="1749732"/>
            <a:ext cx="11209868" cy="5016758"/>
          </a:xfrm>
          <a:prstGeom prst="rect">
            <a:avLst/>
          </a:prstGeom>
          <a:noFill/>
        </p:spPr>
        <p:txBody>
          <a:bodyPr wrap="square" rtlCol="0">
            <a:spAutoFit/>
          </a:bodyPr>
          <a:lstStyle/>
          <a:p>
            <a:pPr marL="742950" indent="-742950" fontAlgn="base">
              <a:buAutoNum type="arabicPeriod"/>
            </a:pPr>
            <a:r>
              <a:rPr lang="en-US" sz="4000" dirty="0" smtClean="0">
                <a:solidFill>
                  <a:schemeClr val="accent3">
                    <a:lumMod val="40000"/>
                    <a:lumOff val="60000"/>
                  </a:schemeClr>
                </a:solidFill>
                <a:latin typeface="avenirroman"/>
              </a:rPr>
              <a:t>A </a:t>
            </a:r>
            <a:r>
              <a:rPr lang="en-US" sz="4000" dirty="0">
                <a:solidFill>
                  <a:schemeClr val="accent3">
                    <a:lumMod val="40000"/>
                    <a:lumOff val="60000"/>
                  </a:schemeClr>
                </a:solidFill>
                <a:latin typeface="avenirroman"/>
              </a:rPr>
              <a:t>raise in the minimum wage could cost how many jobs according to the report</a:t>
            </a:r>
            <a:r>
              <a:rPr lang="en-US" sz="4000" dirty="0" smtClean="0">
                <a:solidFill>
                  <a:schemeClr val="accent3">
                    <a:lumMod val="40000"/>
                    <a:lumOff val="60000"/>
                  </a:schemeClr>
                </a:solidFill>
                <a:latin typeface="avenirroman"/>
              </a:rPr>
              <a:t>?</a:t>
            </a:r>
          </a:p>
          <a:p>
            <a:pPr marL="742950" indent="-742950" fontAlgn="base">
              <a:buAutoNum type="arabicPeriod"/>
            </a:pPr>
            <a:r>
              <a:rPr lang="en-US" sz="4000" dirty="0" smtClean="0">
                <a:solidFill>
                  <a:schemeClr val="accent3">
                    <a:lumMod val="40000"/>
                    <a:lumOff val="60000"/>
                  </a:schemeClr>
                </a:solidFill>
                <a:latin typeface="avenirroman"/>
              </a:rPr>
              <a:t>How </a:t>
            </a:r>
            <a:r>
              <a:rPr lang="en-US" sz="4000" dirty="0">
                <a:solidFill>
                  <a:schemeClr val="accent3">
                    <a:lumMod val="40000"/>
                    <a:lumOff val="60000"/>
                  </a:schemeClr>
                </a:solidFill>
                <a:latin typeface="avenirroman"/>
              </a:rPr>
              <a:t>many Americans live below the poverty line?</a:t>
            </a:r>
          </a:p>
          <a:p>
            <a:pPr fontAlgn="base"/>
            <a:r>
              <a:rPr lang="en-US" sz="4000" dirty="0">
                <a:solidFill>
                  <a:schemeClr val="accent3">
                    <a:lumMod val="40000"/>
                    <a:lumOff val="60000"/>
                  </a:schemeClr>
                </a:solidFill>
                <a:latin typeface="avenirroman"/>
              </a:rPr>
              <a:t>3. </a:t>
            </a:r>
            <a:r>
              <a:rPr lang="en-US" sz="4000" dirty="0" smtClean="0">
                <a:solidFill>
                  <a:schemeClr val="accent3">
                    <a:lumMod val="40000"/>
                    <a:lumOff val="60000"/>
                  </a:schemeClr>
                </a:solidFill>
                <a:latin typeface="avenirroman"/>
              </a:rPr>
              <a:t> Which </a:t>
            </a:r>
            <a:r>
              <a:rPr lang="en-US" sz="4000" dirty="0">
                <a:solidFill>
                  <a:schemeClr val="accent3">
                    <a:lumMod val="40000"/>
                    <a:lumOff val="60000"/>
                  </a:schemeClr>
                </a:solidFill>
                <a:latin typeface="avenirroman"/>
              </a:rPr>
              <a:t>group of people will most likely lose their jobs with a minimum wage raise?</a:t>
            </a:r>
          </a:p>
          <a:p>
            <a:pPr fontAlgn="base"/>
            <a:r>
              <a:rPr lang="en-US" sz="4000" dirty="0">
                <a:solidFill>
                  <a:schemeClr val="accent3">
                    <a:lumMod val="40000"/>
                    <a:lumOff val="60000"/>
                  </a:schemeClr>
                </a:solidFill>
                <a:latin typeface="avenirroman"/>
              </a:rPr>
              <a:t>4. </a:t>
            </a:r>
            <a:r>
              <a:rPr lang="en-US" sz="4000" dirty="0" smtClean="0">
                <a:solidFill>
                  <a:schemeClr val="accent3">
                    <a:lumMod val="40000"/>
                    <a:lumOff val="60000"/>
                  </a:schemeClr>
                </a:solidFill>
                <a:latin typeface="avenirroman"/>
              </a:rPr>
              <a:t> Would </a:t>
            </a:r>
            <a:r>
              <a:rPr lang="en-US" sz="4000" dirty="0">
                <a:solidFill>
                  <a:schemeClr val="accent3">
                    <a:lumMod val="40000"/>
                    <a:lumOff val="60000"/>
                  </a:schemeClr>
                </a:solidFill>
                <a:latin typeface="avenirroman"/>
              </a:rPr>
              <a:t>raising the minimum wage be a good idea or a bad idea?</a:t>
            </a:r>
            <a:endParaRPr lang="en-US" sz="4000" b="0" i="0" dirty="0">
              <a:solidFill>
                <a:schemeClr val="accent3">
                  <a:lumMod val="40000"/>
                  <a:lumOff val="60000"/>
                </a:schemeClr>
              </a:solidFill>
              <a:effectLst/>
              <a:latin typeface="avenirroman"/>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4 questions below; </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127624713"/>
      </p:ext>
    </p:extLst>
  </p:cSld>
  <p:clrMapOvr>
    <a:masterClrMapping/>
  </p:clrMapOvr>
  <p:transition>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5954186"/>
      </p:ext>
    </p:extLst>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4"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9.26</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378843" y="1779687"/>
            <a:ext cx="10938934" cy="452431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What is the original equilibrium price?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a:solidFill>
                  <a:prstClr val="white"/>
                </a:solidFill>
                <a:latin typeface="Century Gothic" panose="020B0502020202020204"/>
              </a:rPr>
              <a:t> </a:t>
            </a:r>
            <a:r>
              <a:rPr lang="en-US" sz="3600" dirty="0" smtClean="0">
                <a:solidFill>
                  <a:prstClr val="white"/>
                </a:solidFill>
                <a:latin typeface="Century Gothic" panose="020B0502020202020204"/>
              </a:rPr>
              <a:t>Which curve shifts? Is it an increase or a decrease?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What is the new market equilibrium price?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Does the</a:t>
            </a:r>
            <a:r>
              <a:rPr kumimoji="0" lang="en-US" sz="3600" b="0" i="0" u="none" strike="noStrike" kern="1200" cap="none" spc="0" normalizeH="0" noProof="0" dirty="0" smtClean="0">
                <a:ln>
                  <a:noFill/>
                </a:ln>
                <a:solidFill>
                  <a:prstClr val="white"/>
                </a:solidFill>
                <a:effectLst/>
                <a:uLnTx/>
                <a:uFillTx/>
                <a:latin typeface="Century Gothic" panose="020B0502020202020204"/>
                <a:ea typeface="+mn-ea"/>
                <a:cs typeface="+mn-cs"/>
              </a:rPr>
              <a:t> amount suppliers want to supply increase or decrease?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noProof="0" dirty="0">
                <a:solidFill>
                  <a:prstClr val="white"/>
                </a:solidFill>
                <a:latin typeface="Century Gothic" panose="020B0502020202020204"/>
              </a:rPr>
              <a:t> </a:t>
            </a:r>
            <a:r>
              <a:rPr lang="en-US" sz="3600" noProof="0" dirty="0" smtClean="0">
                <a:solidFill>
                  <a:prstClr val="white"/>
                </a:solidFill>
                <a:latin typeface="Century Gothic" panose="020B0502020202020204"/>
              </a:rPr>
              <a:t>Why might the supply curve shift the way it does?</a:t>
            </a: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a:t>
            </a:r>
            <a:r>
              <a:rPr lang="en-US" sz="2800" dirty="0">
                <a:solidFill>
                  <a:prstClr val="black"/>
                </a:solidFill>
                <a:latin typeface="Century Gothic" panose="020B0502020202020204"/>
              </a:rPr>
              <a:t>5</a:t>
            </a: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 questions below;</a:t>
            </a:r>
            <a:r>
              <a:rPr kumimoji="0" lang="en-US" sz="2800" b="0" i="0" u="none" strike="noStrike" kern="1200" cap="none" spc="0" normalizeH="0" noProof="0" dirty="0" smtClean="0">
                <a:ln>
                  <a:noFill/>
                </a:ln>
                <a:solidFill>
                  <a:prstClr val="black"/>
                </a:solidFill>
                <a:effectLst/>
                <a:uLnTx/>
                <a:uFillTx/>
                <a:latin typeface="Century Gothic" panose="020B0502020202020204"/>
                <a:ea typeface="+mn-ea"/>
                <a:cs typeface="+mn-cs"/>
              </a:rPr>
              <a:t> Use the graph to answer.</a:t>
            </a: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 </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057226054"/>
      </p:ext>
    </p:extLst>
  </p:cSld>
  <p:clrMapOvr>
    <a:masterClrMapping/>
  </p:clrMapOvr>
  <p:transition>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80789822"/>
      </p:ext>
    </p:extLst>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4"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a:t>
            </a: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9.27</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378843" y="1779687"/>
            <a:ext cx="10938934" cy="5632311"/>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How many audi</a:t>
            </a:r>
            <a:r>
              <a:rPr lang="en-US" sz="3600" dirty="0" smtClean="0">
                <a:solidFill>
                  <a:prstClr val="white"/>
                </a:solidFill>
                <a:latin typeface="Century Gothic" panose="020B0502020202020204"/>
              </a:rPr>
              <a:t>o tapes did the National Audio Company make in 2014?</a:t>
            </a:r>
            <a:r>
              <a:rPr lang="en-US" sz="3600" dirty="0" smtClean="0">
                <a:solidFill>
                  <a:prstClr val="white"/>
                </a:solidFill>
                <a:latin typeface="Century Gothic" panose="020B0502020202020204"/>
              </a:rPr>
              <a:t> </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When did the National Audio Company get its start?</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Tape sales for the National Audio Company are growing at what percentage yearly?</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dirty="0" smtClean="0">
                <a:solidFill>
                  <a:prstClr val="white"/>
                </a:solidFill>
                <a:latin typeface="Century Gothic" panose="020B0502020202020204"/>
              </a:rPr>
              <a:t> What might be an example of a substitute good for audio tapes? A complimentary good?</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lang="en-US" sz="3600" dirty="0" smtClean="0">
              <a:solidFill>
                <a:prstClr val="white"/>
              </a:solidFill>
              <a:latin typeface="Century Gothic" panose="020B0502020202020204"/>
            </a:endParaRPr>
          </a:p>
        </p:txBody>
      </p:sp>
      <p:sp>
        <p:nvSpPr>
          <p:cNvPr id="6" name="TextBox 5"/>
          <p:cNvSpPr txBox="1"/>
          <p:nvPr/>
        </p:nvSpPr>
        <p:spPr>
          <a:xfrm>
            <a:off x="0" y="990601"/>
            <a:ext cx="12192000" cy="523220"/>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a:t>
            </a:r>
            <a:r>
              <a:rPr lang="en-US" sz="2800" dirty="0">
                <a:solidFill>
                  <a:prstClr val="black"/>
                </a:solidFill>
                <a:latin typeface="Century Gothic" panose="020B0502020202020204"/>
              </a:rPr>
              <a:t>5</a:t>
            </a: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 questions below;</a:t>
            </a:r>
            <a:r>
              <a:rPr kumimoji="0" lang="en-US" sz="2800" b="0" i="0" u="none" strike="noStrike" kern="1200" cap="none" spc="0" normalizeH="0" noProof="0" dirty="0" smtClean="0">
                <a:ln>
                  <a:noFill/>
                </a:ln>
                <a:solidFill>
                  <a:prstClr val="black"/>
                </a:solidFill>
                <a:effectLst/>
                <a:uLnTx/>
                <a:uFillTx/>
                <a:latin typeface="Century Gothic" panose="020B0502020202020204"/>
                <a:ea typeface="+mn-ea"/>
                <a:cs typeface="+mn-cs"/>
              </a:rPr>
              <a:t> Use the graph to answer.</a:t>
            </a: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 </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530309204"/>
      </p:ext>
    </p:extLst>
  </p:cSld>
  <p:clrMapOvr>
    <a:masterClrMapping/>
  </p:clrMapOvr>
  <p:transition>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mp_20151110_seg_21_64">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5272088" y="3844925"/>
            <a:ext cx="609600" cy="609600"/>
          </a:xfrm>
        </p:spPr>
      </p:pic>
      <p:pic>
        <p:nvPicPr>
          <p:cNvPr id="7" name="Picture 6"/>
          <p:cNvPicPr>
            <a:picLocks noChangeAspect="1"/>
          </p:cNvPicPr>
          <p:nvPr/>
        </p:nvPicPr>
        <p:blipFill>
          <a:blip r:embed="rId5"/>
          <a:stretch>
            <a:fillRect/>
          </a:stretch>
        </p:blipFill>
        <p:spPr>
          <a:xfrm>
            <a:off x="7778043" y="987831"/>
            <a:ext cx="3149600" cy="3722511"/>
          </a:xfrm>
          <a:prstGeom prst="rect">
            <a:avLst/>
          </a:prstGeom>
        </p:spPr>
      </p:pic>
      <p:pic>
        <p:nvPicPr>
          <p:cNvPr id="8" name="Picture 7"/>
          <p:cNvPicPr>
            <a:picLocks noChangeAspect="1"/>
          </p:cNvPicPr>
          <p:nvPr/>
        </p:nvPicPr>
        <p:blipFill>
          <a:blip r:embed="rId6"/>
          <a:stretch>
            <a:fillRect/>
          </a:stretch>
        </p:blipFill>
        <p:spPr>
          <a:xfrm>
            <a:off x="716225" y="735719"/>
            <a:ext cx="3495852" cy="3109206"/>
          </a:xfrm>
          <a:prstGeom prst="rect">
            <a:avLst/>
          </a:prstGeom>
        </p:spPr>
      </p:pic>
    </p:spTree>
    <p:extLst>
      <p:ext uri="{BB962C8B-B14F-4D97-AF65-F5344CB8AC3E}">
        <p14:creationId xmlns:p14="http://schemas.microsoft.com/office/powerpoint/2010/main" val="806251085"/>
      </p:ext>
    </p:extLst>
  </p:cSld>
  <p:clrMapOvr>
    <a:masterClrMapping/>
  </p:clrMapOvr>
  <p:transition>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252"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09666" y="203928"/>
            <a:ext cx="4941806" cy="1754326"/>
          </a:xfrm>
          <a:prstGeom prst="rect">
            <a:avLst/>
          </a:prstGeom>
          <a:noFill/>
        </p:spPr>
        <p:txBody>
          <a:bodyPr wrap="square" lIns="91440" tIns="45720" rIns="91440" bIns="4572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w="12700">
                  <a:solidFill>
                    <a:srgbClr val="EBEBEB">
                      <a:lumMod val="75000"/>
                    </a:srgbClr>
                  </a:solidFill>
                  <a:prstDash val="solid"/>
                </a:ln>
                <a:pattFill prst="dkUpDiag">
                  <a:fgClr>
                    <a:srgbClr val="EBEBEB"/>
                  </a:fgClr>
                  <a:bgClr>
                    <a:srgbClr val="EBEBEB">
                      <a:lumMod val="20000"/>
                      <a:lumOff val="80000"/>
                    </a:srgbClr>
                  </a:bgClr>
                </a:pattFill>
                <a:effectLst>
                  <a:outerShdw dist="38100" dir="2640000" algn="bl" rotWithShape="0">
                    <a:srgbClr val="EBEBEB">
                      <a:lumMod val="75000"/>
                    </a:srgbClr>
                  </a:outerShdw>
                </a:effectLst>
                <a:uLnTx/>
                <a:uFillTx/>
                <a:latin typeface="Century Gothic" panose="020B0502020202020204"/>
                <a:ea typeface="+mn-ea"/>
                <a:cs typeface="+mn-cs"/>
              </a:rPr>
              <a:t>Today’s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w="12700">
                  <a:solidFill>
                    <a:srgbClr val="EBEBEB">
                      <a:lumMod val="75000"/>
                    </a:srgbClr>
                  </a:solidFill>
                  <a:prstDash val="solid"/>
                </a:ln>
                <a:pattFill prst="dkUpDiag">
                  <a:fgClr>
                    <a:srgbClr val="EBEBEB"/>
                  </a:fgClr>
                  <a:bgClr>
                    <a:srgbClr val="EBEBEB">
                      <a:lumMod val="20000"/>
                      <a:lumOff val="80000"/>
                    </a:srgbClr>
                  </a:bgClr>
                </a:pattFill>
                <a:effectLst>
                  <a:outerShdw dist="38100" dir="2640000" algn="bl" rotWithShape="0">
                    <a:srgbClr val="EBEBEB">
                      <a:lumMod val="75000"/>
                    </a:srgbClr>
                  </a:outerShdw>
                </a:effectLst>
                <a:uLnTx/>
                <a:uFillTx/>
                <a:latin typeface="Century Gothic" panose="020B0502020202020204"/>
                <a:ea typeface="+mn-ea"/>
                <a:cs typeface="+mn-cs"/>
              </a:rPr>
              <a:t>Objective:</a:t>
            </a:r>
          </a:p>
        </p:txBody>
      </p:sp>
      <p:sp>
        <p:nvSpPr>
          <p:cNvPr id="7" name="Rectangle 6"/>
          <p:cNvSpPr/>
          <p:nvPr/>
        </p:nvSpPr>
        <p:spPr>
          <a:xfrm>
            <a:off x="317301" y="2917761"/>
            <a:ext cx="184731" cy="707886"/>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 name="Rectangle 1"/>
          <p:cNvSpPr/>
          <p:nvPr/>
        </p:nvSpPr>
        <p:spPr>
          <a:xfrm>
            <a:off x="409666" y="2283737"/>
            <a:ext cx="6096000" cy="3108543"/>
          </a:xfrm>
          <a:prstGeom prst="rect">
            <a:avLst/>
          </a:prstGeom>
        </p:spPr>
        <p:txBody>
          <a:bodyPr>
            <a:spAutoFit/>
          </a:bodyPr>
          <a:lstStyle/>
          <a:p>
            <a:r>
              <a:rPr lang="en-US" sz="2800" dirty="0"/>
              <a:t>Identify the determinants (shifters) of demand (e.g., changes in related goods, income, consumer expectations, preferences/tastes, and number of consumers) and illustrate the effects on a supply and demand graph.</a:t>
            </a:r>
          </a:p>
        </p:txBody>
      </p:sp>
      <p:pic>
        <p:nvPicPr>
          <p:cNvPr id="3" name="Picture 2"/>
          <p:cNvPicPr>
            <a:picLocks noChangeAspect="1"/>
          </p:cNvPicPr>
          <p:nvPr/>
        </p:nvPicPr>
        <p:blipFill>
          <a:blip r:embed="rId9"/>
          <a:stretch>
            <a:fillRect/>
          </a:stretch>
        </p:blipFill>
        <p:spPr>
          <a:xfrm>
            <a:off x="6898042" y="372533"/>
            <a:ext cx="4425244" cy="6414031"/>
          </a:xfrm>
          <a:prstGeom prst="rect">
            <a:avLst/>
          </a:prstGeom>
        </p:spPr>
      </p:pic>
    </p:spTree>
    <p:extLst>
      <p:ext uri="{BB962C8B-B14F-4D97-AF65-F5344CB8AC3E}">
        <p14:creationId xmlns:p14="http://schemas.microsoft.com/office/powerpoint/2010/main" val="1014605285"/>
      </p:ext>
    </p:extLst>
  </p:cSld>
  <p:clrMapOvr>
    <a:masterClrMapping/>
  </p:clrMapOvr>
  <p:transition>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46257211"/>
      </p:ext>
    </p:extLst>
  </p:cSld>
  <p:clrMapOvr>
    <a:masterClrMapping/>
  </p:clrMapOvr>
  <p:transition>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39187950"/>
      </p:ext>
    </p:extLst>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5014" y="67271"/>
            <a:ext cx="5019579" cy="923330"/>
          </a:xfrm>
          <a:prstGeom prst="rect">
            <a:avLst/>
          </a:prstGeom>
          <a:noFill/>
        </p:spPr>
        <p:txBody>
          <a:bodyPr wrap="none" lIns="91440" tIns="45720" rIns="91440" bIns="45720">
            <a:spAutoFit/>
          </a:bodyPr>
          <a:lstStyle/>
          <a:p>
            <a:pPr algn="ctr"/>
            <a:r>
              <a:rPr lang="en-U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Bell ringer, 9.8</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5" name="TextBox 4"/>
          <p:cNvSpPr txBox="1"/>
          <p:nvPr/>
        </p:nvSpPr>
        <p:spPr>
          <a:xfrm>
            <a:off x="233033" y="1944708"/>
            <a:ext cx="10938934" cy="4524315"/>
          </a:xfrm>
          <a:prstGeom prst="rect">
            <a:avLst/>
          </a:prstGeom>
          <a:noFill/>
        </p:spPr>
        <p:txBody>
          <a:bodyPr wrap="square" rtlCol="0">
            <a:spAutoFit/>
          </a:bodyPr>
          <a:lstStyle/>
          <a:p>
            <a:pPr marL="342900" indent="-342900">
              <a:buAutoNum type="arabicPeriod"/>
            </a:pPr>
            <a:r>
              <a:rPr lang="en-US" sz="3600" dirty="0" smtClean="0"/>
              <a:t> What is the Law of Demand?</a:t>
            </a:r>
          </a:p>
          <a:p>
            <a:pPr marL="342900" indent="-342900">
              <a:buAutoNum type="arabicPeriod"/>
            </a:pPr>
            <a:r>
              <a:rPr lang="en-US" sz="3600" dirty="0"/>
              <a:t> </a:t>
            </a:r>
            <a:r>
              <a:rPr lang="en-US" sz="3600" dirty="0" smtClean="0"/>
              <a:t>What are the three reasons a Demand Curve is downward slopping?</a:t>
            </a:r>
          </a:p>
          <a:p>
            <a:pPr marL="342900" indent="-342900">
              <a:buAutoNum type="arabicPeriod"/>
            </a:pPr>
            <a:r>
              <a:rPr lang="en-US" sz="3600" dirty="0" smtClean="0"/>
              <a:t> How many determinants or shifters of demand are there?</a:t>
            </a:r>
          </a:p>
          <a:p>
            <a:pPr marL="342900" indent="-342900">
              <a:buAutoNum type="arabicPeriod"/>
            </a:pPr>
            <a:r>
              <a:rPr lang="en-US" sz="3600" dirty="0" smtClean="0"/>
              <a:t> What is an example of an inferior good?</a:t>
            </a:r>
          </a:p>
          <a:p>
            <a:pPr marL="342900" indent="-342900">
              <a:buAutoNum type="arabicPeriod"/>
            </a:pPr>
            <a:r>
              <a:rPr lang="en-US" sz="3600" dirty="0" smtClean="0"/>
              <a:t>What happens to demand when the price goes down?</a:t>
            </a:r>
            <a:endParaRPr lang="en-US" sz="3600" dirty="0"/>
          </a:p>
        </p:txBody>
      </p:sp>
      <p:sp>
        <p:nvSpPr>
          <p:cNvPr id="6" name="TextBox 5"/>
          <p:cNvSpPr txBox="1"/>
          <p:nvPr/>
        </p:nvSpPr>
        <p:spPr>
          <a:xfrm>
            <a:off x="0" y="990601"/>
            <a:ext cx="12192000" cy="954107"/>
          </a:xfrm>
          <a:prstGeom prst="rect">
            <a:avLst/>
          </a:prstGeom>
          <a:solidFill>
            <a:srgbClr val="FFFF00"/>
          </a:solidFill>
        </p:spPr>
        <p:txBody>
          <a:bodyPr wrap="square" rtlCol="0">
            <a:spAutoFit/>
          </a:bodyPr>
          <a:lstStyle/>
          <a:p>
            <a:pPr algn="ctr"/>
            <a:r>
              <a:rPr lang="en-US" sz="2800" dirty="0" smtClean="0">
                <a:solidFill>
                  <a:schemeClr val="bg1"/>
                </a:solidFill>
              </a:rPr>
              <a:t>Please write down 4 questions below; watch Mr. Clifford video to answer.</a:t>
            </a:r>
            <a:endParaRPr lang="en-US" sz="2800" dirty="0">
              <a:solidFill>
                <a:schemeClr val="bg1"/>
              </a:solidFill>
            </a:endParaRPr>
          </a:p>
        </p:txBody>
      </p:sp>
    </p:spTree>
    <p:extLst>
      <p:ext uri="{BB962C8B-B14F-4D97-AF65-F5344CB8AC3E}">
        <p14:creationId xmlns:p14="http://schemas.microsoft.com/office/powerpoint/2010/main" val="4038530136"/>
      </p:ext>
    </p:extLst>
  </p:cSld>
  <p:clrMapOvr>
    <a:masterClrMapping/>
  </p:clrMapOvr>
  <p:transition>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169" y="1"/>
            <a:ext cx="12176831" cy="6858000"/>
          </a:xfrm>
          <a:prstGeom prst="rect">
            <a:avLst/>
          </a:prstGeom>
        </p:spPr>
      </p:pic>
    </p:spTree>
    <p:extLst>
      <p:ext uri="{BB962C8B-B14F-4D97-AF65-F5344CB8AC3E}">
        <p14:creationId xmlns:p14="http://schemas.microsoft.com/office/powerpoint/2010/main" val="454607428"/>
      </p:ext>
    </p:extLst>
  </p:cSld>
  <p:clrMapOvr>
    <a:masterClrMapping/>
  </p:clrMapOvr>
  <p:transition>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13508317"/>
      </p:ext>
    </p:extLst>
  </p:cSld>
  <p:clrMapOvr>
    <a:masterClrMapping/>
  </p:clrMapOvr>
  <p:transition>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00746180"/>
      </p:ext>
    </p:extLst>
  </p:cSld>
  <p:clrMapOvr>
    <a:masterClrMapping/>
  </p:clrMapOvr>
  <p:transition>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82774460"/>
      </p:ext>
    </p:extLst>
  </p:cSld>
  <p:clrMapOvr>
    <a:masterClrMapping/>
  </p:clrMapOvr>
  <p:transition>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54849842"/>
      </p:ext>
    </p:extLst>
  </p:cSld>
  <p:clrMapOvr>
    <a:masterClrMapping/>
  </p:clrMapOvr>
  <p:transition>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84970548"/>
      </p:ext>
    </p:extLst>
  </p:cSld>
  <p:clrMapOvr>
    <a:masterClrMapping/>
  </p:clrMapOvr>
  <p:transition>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55187632"/>
      </p:ext>
    </p:extLst>
  </p:cSld>
  <p:clrMapOvr>
    <a:masterClrMapping/>
  </p:clrMapOvr>
  <p:transition>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24816482"/>
      </p:ext>
    </p:extLst>
  </p:cSld>
  <p:clrMapOvr>
    <a:masterClrMapping/>
  </p:clrMapOvr>
  <p:transition>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7637318"/>
      </p:ext>
    </p:extLst>
  </p:cSld>
  <p:clrMapOvr>
    <a:masterClrMapping/>
  </p:clrMapOvr>
  <p:transition>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53858634"/>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43" y="67271"/>
            <a:ext cx="5338321"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50" normalizeH="0" baseline="0" noProof="0" dirty="0" smtClean="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rPr>
              <a:t>Bell ringer, 9.15</a:t>
            </a:r>
            <a:endParaRPr kumimoji="0" lang="en-US" sz="5400" b="1" i="0" u="none" strike="noStrike" kern="1200" cap="none" spc="50" normalizeH="0" baseline="0" noProof="0" dirty="0">
              <a:ln w="9525" cmpd="sng">
                <a:solidFill>
                  <a:srgbClr val="B01513"/>
                </a:solidFill>
                <a:prstDash val="solid"/>
              </a:ln>
              <a:solidFill>
                <a:srgbClr val="70AD47">
                  <a:tint val="1000"/>
                </a:srgbClr>
              </a:solidFill>
              <a:effectLst>
                <a:glow rad="38100">
                  <a:srgbClr val="B01513">
                    <a:alpha val="40000"/>
                  </a:srgbClr>
                </a:glow>
              </a:effectLst>
              <a:uLnTx/>
              <a:uFillTx/>
              <a:latin typeface="Century Gothic" panose="020B0502020202020204"/>
              <a:ea typeface="+mn-ea"/>
              <a:cs typeface="+mn-cs"/>
            </a:endParaRPr>
          </a:p>
        </p:txBody>
      </p:sp>
      <p:sp>
        <p:nvSpPr>
          <p:cNvPr id="5" name="TextBox 4"/>
          <p:cNvSpPr txBox="1"/>
          <p:nvPr/>
        </p:nvSpPr>
        <p:spPr>
          <a:xfrm>
            <a:off x="175643" y="2088399"/>
            <a:ext cx="10938934" cy="507831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 At a</a:t>
            </a:r>
            <a:r>
              <a:rPr kumimoji="0" lang="en-US" sz="3600" b="0" i="0" u="none" strike="noStrike" kern="1200" cap="none" spc="0" normalizeH="0" noProof="0" dirty="0" smtClean="0">
                <a:ln>
                  <a:noFill/>
                </a:ln>
                <a:solidFill>
                  <a:prstClr val="white"/>
                </a:solidFill>
                <a:effectLst/>
                <a:uLnTx/>
                <a:uFillTx/>
                <a:latin typeface="Century Gothic" panose="020B0502020202020204"/>
                <a:ea typeface="+mn-ea"/>
                <a:cs typeface="+mn-cs"/>
              </a:rPr>
              <a:t> price point of 14 dollars, how many CD’s will people purchase?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noProof="0" dirty="0">
                <a:solidFill>
                  <a:prstClr val="white"/>
                </a:solidFill>
                <a:latin typeface="Century Gothic" panose="020B0502020202020204"/>
              </a:rPr>
              <a:t> </a:t>
            </a:r>
            <a:r>
              <a:rPr lang="en-US" sz="3600" noProof="0" dirty="0" smtClean="0">
                <a:solidFill>
                  <a:prstClr val="white"/>
                </a:solidFill>
                <a:latin typeface="Century Gothic" panose="020B0502020202020204"/>
              </a:rPr>
              <a:t>At a price point of 10 dollars, how many CD’s will people purchase?</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noProof="0" dirty="0">
                <a:solidFill>
                  <a:prstClr val="white"/>
                </a:solidFill>
                <a:latin typeface="Century Gothic" panose="020B0502020202020204"/>
              </a:rPr>
              <a:t> </a:t>
            </a:r>
            <a:r>
              <a:rPr lang="en-US" sz="3600" noProof="0" dirty="0" smtClean="0">
                <a:solidFill>
                  <a:prstClr val="white"/>
                </a:solidFill>
                <a:latin typeface="Century Gothic" panose="020B0502020202020204"/>
              </a:rPr>
              <a:t>At what price point will people be happy to buy 100 million CD’s per year?</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lang="en-US" sz="3600" noProof="0" dirty="0">
                <a:solidFill>
                  <a:prstClr val="white"/>
                </a:solidFill>
                <a:latin typeface="Century Gothic" panose="020B0502020202020204"/>
              </a:rPr>
              <a:t> </a:t>
            </a:r>
            <a:r>
              <a:rPr lang="en-US" sz="3600" noProof="0" dirty="0" smtClean="0">
                <a:solidFill>
                  <a:prstClr val="white"/>
                </a:solidFill>
                <a:latin typeface="Century Gothic" panose="020B0502020202020204"/>
              </a:rPr>
              <a:t>At what price point will people by happy to buy 500 million CD’s per year?</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6" name="TextBox 5"/>
          <p:cNvSpPr txBox="1"/>
          <p:nvPr/>
        </p:nvSpPr>
        <p:spPr>
          <a:xfrm>
            <a:off x="0" y="990601"/>
            <a:ext cx="12192000" cy="954107"/>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prstClr val="black"/>
                </a:solidFill>
                <a:effectLst/>
                <a:uLnTx/>
                <a:uFillTx/>
                <a:latin typeface="Century Gothic" panose="020B0502020202020204"/>
                <a:ea typeface="+mn-ea"/>
                <a:cs typeface="+mn-cs"/>
              </a:rPr>
              <a:t>Please write down 4 questions below; use</a:t>
            </a:r>
            <a:r>
              <a:rPr kumimoji="0" lang="en-US" sz="2800" b="0" i="0" u="none" strike="noStrike" kern="1200" cap="none" spc="0" normalizeH="0" noProof="0" dirty="0" smtClean="0">
                <a:ln>
                  <a:noFill/>
                </a:ln>
                <a:solidFill>
                  <a:prstClr val="black"/>
                </a:solidFill>
                <a:effectLst/>
                <a:uLnTx/>
                <a:uFillTx/>
                <a:latin typeface="Century Gothic" panose="020B0502020202020204"/>
                <a:ea typeface="+mn-ea"/>
                <a:cs typeface="+mn-cs"/>
              </a:rPr>
              <a:t> the Demand curve on the next slide to answer. Thanks.</a:t>
            </a:r>
            <a:endParaRPr kumimoji="0" lang="en-US"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249049883"/>
      </p:ext>
    </p:extLst>
  </p:cSld>
  <p:clrMapOvr>
    <a:masterClrMapping/>
  </p:clrMapOvr>
  <p:transition>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0560029"/>
      </p:ext>
    </p:extLst>
  </p:cSld>
  <p:clrMapOvr>
    <a:masterClrMapping/>
  </p:clrMapOvr>
  <p:transition>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87478113"/>
      </p:ext>
    </p:extLst>
  </p:cSld>
  <p:clrMapOvr>
    <a:masterClrMapping/>
  </p:clrMapOvr>
  <p:transition>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12361333" cy="6773333"/>
          </a:xfrm>
          <a:prstGeom prst="rect">
            <a:avLst/>
          </a:prstGeom>
        </p:spPr>
      </p:pic>
    </p:spTree>
    <p:extLst>
      <p:ext uri="{BB962C8B-B14F-4D97-AF65-F5344CB8AC3E}">
        <p14:creationId xmlns:p14="http://schemas.microsoft.com/office/powerpoint/2010/main" val="3108013431"/>
      </p:ext>
    </p:extLst>
  </p:cSld>
  <p:clrMapOvr>
    <a:masterClrMapping/>
  </p:clrMapOvr>
  <p:transition>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1873153"/>
      </p:ext>
    </p:extLst>
  </p:cSld>
  <p:clrMapOvr>
    <a:masterClrMapping/>
  </p:clrMapOvr>
  <p:transition>
    <p:wipe di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77562791"/>
      </p:ext>
    </p:extLst>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606915271"/>
      </p:ext>
    </p:extLst>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59" name="Picture 39">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0" name="Picture 40">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61" name="Picture 41">
            <a:hlinkClick r:id="" action="ppaction://hlinkshowjump?jump=endshow"/>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389162"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3" name="Picture 4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89164" name="Picture 44">
            <a:hlinkClick r:id="" action="ppaction://noac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9"/>
          <a:stretch>
            <a:fillRect/>
          </a:stretch>
        </p:blipFill>
        <p:spPr>
          <a:xfrm>
            <a:off x="6795546" y="1095769"/>
            <a:ext cx="4322439" cy="4718713"/>
          </a:xfrm>
          <a:prstGeom prst="rect">
            <a:avLst/>
          </a:prstGeom>
        </p:spPr>
      </p:pic>
      <p:sp>
        <p:nvSpPr>
          <p:cNvPr id="6" name="Rectangle 5"/>
          <p:cNvSpPr/>
          <p:nvPr/>
        </p:nvSpPr>
        <p:spPr>
          <a:xfrm>
            <a:off x="479280" y="942592"/>
            <a:ext cx="4941806" cy="1754326"/>
          </a:xfrm>
          <a:prstGeom prst="rect">
            <a:avLst/>
          </a:prstGeom>
          <a:noFill/>
        </p:spPr>
        <p:txBody>
          <a:bodyPr wrap="square" lIns="91440" tIns="45720" rIns="91440" bIns="45720">
            <a:spAutoFit/>
          </a:bodyPr>
          <a:lstStyle/>
          <a:p>
            <a:r>
              <a:rPr lang="en-U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Today’s </a:t>
            </a:r>
          </a:p>
          <a:p>
            <a:r>
              <a:rPr lang="en-U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Objective:</a:t>
            </a:r>
          </a:p>
        </p:txBody>
      </p:sp>
      <p:sp>
        <p:nvSpPr>
          <p:cNvPr id="7" name="Rectangle 6"/>
          <p:cNvSpPr/>
          <p:nvPr/>
        </p:nvSpPr>
        <p:spPr>
          <a:xfrm>
            <a:off x="317301" y="2917761"/>
            <a:ext cx="6306535" cy="1938992"/>
          </a:xfrm>
          <a:prstGeom prst="rect">
            <a:avLst/>
          </a:prstGeom>
        </p:spPr>
        <p:txBody>
          <a:bodyPr wrap="none">
            <a:spAutoFit/>
          </a:bodyPr>
          <a:lstStyle/>
          <a:p>
            <a:r>
              <a:rPr lang="en-US" sz="4000" dirty="0" smtClean="0"/>
              <a:t>SSEMI 2.a </a:t>
            </a:r>
          </a:p>
          <a:p>
            <a:r>
              <a:rPr lang="en-US" sz="4000" dirty="0" smtClean="0"/>
              <a:t>Define </a:t>
            </a:r>
            <a:r>
              <a:rPr lang="en-US" sz="4000" dirty="0"/>
              <a:t>the law of supply </a:t>
            </a:r>
            <a:endParaRPr lang="en-US" sz="4000" dirty="0" smtClean="0"/>
          </a:p>
          <a:p>
            <a:r>
              <a:rPr lang="en-US" sz="4000" dirty="0" smtClean="0"/>
              <a:t>and </a:t>
            </a:r>
            <a:r>
              <a:rPr lang="en-US" sz="4000" dirty="0"/>
              <a:t>the law of demand</a:t>
            </a:r>
          </a:p>
        </p:txBody>
      </p:sp>
    </p:spTree>
    <p:extLst>
      <p:ext uri="{BB962C8B-B14F-4D97-AF65-F5344CB8AC3E}">
        <p14:creationId xmlns:p14="http://schemas.microsoft.com/office/powerpoint/2010/main" val="3153358741"/>
      </p:ext>
    </p:extLst>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4123</TotalTime>
  <Words>1626</Words>
  <Application>Microsoft Office PowerPoint</Application>
  <PresentationFormat>Widescreen</PresentationFormat>
  <Paragraphs>223</Paragraphs>
  <Slides>74</Slides>
  <Notes>2</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74</vt:i4>
      </vt:variant>
    </vt:vector>
  </HeadingPairs>
  <TitlesOfParts>
    <vt:vector size="81" baseType="lpstr">
      <vt:lpstr>Arial</vt:lpstr>
      <vt:lpstr>avenirroman</vt:lpstr>
      <vt:lpstr>Calibri</vt:lpstr>
      <vt:lpstr>Century Gothic</vt:lpstr>
      <vt:lpstr>Times New Roman</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the Law of Demand?</vt:lpstr>
      <vt:lpstr>PowerPoint Presentation</vt:lpstr>
      <vt:lpstr>The Demand Curve</vt:lpstr>
      <vt:lpstr>The Substitution  Effect</vt:lpstr>
      <vt:lpstr>PowerPoint Presentation</vt:lpstr>
      <vt:lpstr>PowerPoint Presentation</vt:lpstr>
      <vt:lpstr>Income Effect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Law of Supply</vt:lpstr>
      <vt:lpstr>How Does the Law of Supply Work?</vt:lpstr>
      <vt:lpstr>PowerPoint Presentation</vt:lpstr>
      <vt:lpstr>PowerPoint Presentation</vt:lpstr>
      <vt:lpstr>PowerPoint Presentation</vt:lpstr>
      <vt:lpstr>Supply Schedules</vt:lpstr>
      <vt:lpstr>Supply Curves</vt:lpstr>
      <vt:lpstr>PowerPoint Presentation</vt:lpstr>
      <vt:lpstr>Nearpod 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93</cp:revision>
  <cp:lastPrinted>2017-09-26T14:51:56Z</cp:lastPrinted>
  <dcterms:created xsi:type="dcterms:W3CDTF">2015-09-09T21:27:38Z</dcterms:created>
  <dcterms:modified xsi:type="dcterms:W3CDTF">2017-09-26T22:31:18Z</dcterms:modified>
</cp:coreProperties>
</file>